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298" r:id="rId3"/>
    <p:sldId id="299" r:id="rId4"/>
    <p:sldId id="339" r:id="rId5"/>
    <p:sldId id="340" r:id="rId6"/>
    <p:sldId id="282" r:id="rId7"/>
    <p:sldId id="284" r:id="rId8"/>
    <p:sldId id="285" r:id="rId9"/>
    <p:sldId id="286" r:id="rId10"/>
    <p:sldId id="287" r:id="rId11"/>
    <p:sldId id="288" r:id="rId12"/>
    <p:sldId id="289" r:id="rId13"/>
    <p:sldId id="290" r:id="rId14"/>
    <p:sldId id="291" r:id="rId15"/>
    <p:sldId id="296" r:id="rId16"/>
    <p:sldId id="297" r:id="rId17"/>
    <p:sldId id="300" r:id="rId18"/>
    <p:sldId id="301" r:id="rId19"/>
    <p:sldId id="302" r:id="rId20"/>
    <p:sldId id="303" r:id="rId21"/>
    <p:sldId id="304" r:id="rId22"/>
    <p:sldId id="305" r:id="rId23"/>
    <p:sldId id="306" r:id="rId24"/>
    <p:sldId id="307" r:id="rId25"/>
    <p:sldId id="308" r:id="rId26"/>
    <p:sldId id="309" r:id="rId27"/>
    <p:sldId id="311" r:id="rId28"/>
    <p:sldId id="310" r:id="rId29"/>
    <p:sldId id="280" r:id="rId30"/>
    <p:sldId id="281" r:id="rId31"/>
    <p:sldId id="260" r:id="rId32"/>
    <p:sldId id="261" r:id="rId33"/>
    <p:sldId id="262" r:id="rId34"/>
    <p:sldId id="258" r:id="rId35"/>
    <p:sldId id="319" r:id="rId36"/>
    <p:sldId id="259" r:id="rId37"/>
    <p:sldId id="263" r:id="rId38"/>
    <p:sldId id="264" r:id="rId39"/>
    <p:sldId id="313" r:id="rId40"/>
    <p:sldId id="316" r:id="rId41"/>
    <p:sldId id="320" r:id="rId42"/>
    <p:sldId id="265" r:id="rId43"/>
    <p:sldId id="266" r:id="rId44"/>
    <p:sldId id="267" r:id="rId45"/>
    <p:sldId id="268" r:id="rId46"/>
    <p:sldId id="270" r:id="rId47"/>
    <p:sldId id="322" r:id="rId48"/>
    <p:sldId id="269" r:id="rId49"/>
    <p:sldId id="271" r:id="rId50"/>
    <p:sldId id="272" r:id="rId51"/>
    <p:sldId id="273" r:id="rId52"/>
    <p:sldId id="276" r:id="rId53"/>
    <p:sldId id="274" r:id="rId54"/>
    <p:sldId id="275" r:id="rId55"/>
    <p:sldId id="277" r:id="rId56"/>
    <p:sldId id="278" r:id="rId57"/>
    <p:sldId id="279" r:id="rId58"/>
    <p:sldId id="292" r:id="rId59"/>
    <p:sldId id="293" r:id="rId60"/>
    <p:sldId id="294" r:id="rId61"/>
    <p:sldId id="295" r:id="rId62"/>
    <p:sldId id="312" r:id="rId63"/>
    <p:sldId id="315" r:id="rId64"/>
    <p:sldId id="323" r:id="rId65"/>
    <p:sldId id="321" r:id="rId66"/>
    <p:sldId id="324" r:id="rId67"/>
    <p:sldId id="325" r:id="rId68"/>
    <p:sldId id="326" r:id="rId69"/>
    <p:sldId id="327" r:id="rId70"/>
    <p:sldId id="329" r:id="rId71"/>
    <p:sldId id="331" r:id="rId72"/>
    <p:sldId id="332" r:id="rId73"/>
    <p:sldId id="328" r:id="rId74"/>
    <p:sldId id="330" r:id="rId75"/>
    <p:sldId id="318" r:id="rId76"/>
    <p:sldId id="333" r:id="rId77"/>
    <p:sldId id="334" r:id="rId78"/>
    <p:sldId id="335" r:id="rId79"/>
    <p:sldId id="336" r:id="rId80"/>
    <p:sldId id="337" r:id="rId81"/>
    <p:sldId id="338" r:id="rId82"/>
    <p:sldId id="317" r:id="rId83"/>
    <p:sldId id="283" r:id="rId84"/>
    <p:sldId id="314" r:id="rId8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983" autoAdjust="0"/>
  </p:normalViewPr>
  <p:slideViewPr>
    <p:cSldViewPr>
      <p:cViewPr>
        <p:scale>
          <a:sx n="58" d="100"/>
          <a:sy n="58" d="100"/>
        </p:scale>
        <p:origin x="-106" y="-2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272838-F7B8-453B-932F-EBD7049F0ED3}" type="datetimeFigureOut">
              <a:rPr lang="zh-CN" altLang="en-US" smtClean="0"/>
              <a:t>2017/10/19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CD3F9F-480C-4DB9-A73C-A1194327C824}" type="slidenum">
              <a:rPr lang="zh-CN" altLang="en-US" smtClean="0"/>
              <a:t>‹#›</a:t>
            </a:fld>
            <a:endParaRPr lang="zh-CN" altLang="en-US"/>
          </a:p>
        </p:txBody>
      </p:sp>
    </p:spTree>
    <p:extLst>
      <p:ext uri="{BB962C8B-B14F-4D97-AF65-F5344CB8AC3E}">
        <p14:creationId xmlns:p14="http://schemas.microsoft.com/office/powerpoint/2010/main" val="965607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baike.baidu.com/item/%E6%A8%A1%E6%8B%9F%E9%80%80%E7%81%AB%E6%B3%95"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一般要研究负载均衡问题都是在数据中心中</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1</a:t>
            </a:fld>
            <a:endParaRPr lang="zh-CN" altLang="en-US"/>
          </a:p>
        </p:txBody>
      </p:sp>
    </p:spTree>
    <p:extLst>
      <p:ext uri="{BB962C8B-B14F-4D97-AF65-F5344CB8AC3E}">
        <p14:creationId xmlns:p14="http://schemas.microsoft.com/office/powerpoint/2010/main" val="148550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Equal</a:t>
            </a:r>
            <a:r>
              <a:rPr lang="zh-CN" altLang="en-US" dirty="0" smtClean="0"/>
              <a:t>模式下的控制器对交换机具有全部处理能力，能够接受所有交换机发送的异步消息（例如</a:t>
            </a:r>
            <a:r>
              <a:rPr lang="en-US" altLang="zh-CN" dirty="0" smtClean="0"/>
              <a:t>packet-in,</a:t>
            </a:r>
            <a:r>
              <a:rPr lang="en-US" altLang="zh-CN" baseline="0" dirty="0" smtClean="0"/>
              <a:t> flow-removed</a:t>
            </a:r>
            <a:r>
              <a:rPr lang="zh-CN" altLang="en-US" baseline="0" dirty="0" smtClean="0"/>
              <a:t>消息等</a:t>
            </a:r>
            <a:r>
              <a:rPr lang="en-US" altLang="zh-CN" baseline="0" dirty="0" smtClean="0"/>
              <a:t>)</a:t>
            </a:r>
            <a:r>
              <a:rPr lang="zh-CN" altLang="en-US" baseline="0" dirty="0" smtClean="0"/>
              <a:t>，</a:t>
            </a:r>
            <a:r>
              <a:rPr lang="en-US" altLang="zh-CN" baseline="0" dirty="0" smtClean="0"/>
              <a:t>equal</a:t>
            </a:r>
            <a:r>
              <a:rPr lang="zh-CN" altLang="en-US" baseline="0" dirty="0" smtClean="0"/>
              <a:t>控制器也可以发送控制器</a:t>
            </a:r>
            <a:r>
              <a:rPr lang="en-US" altLang="zh-CN" baseline="0" dirty="0" smtClean="0"/>
              <a:t>-</a:t>
            </a:r>
            <a:r>
              <a:rPr lang="zh-CN" altLang="en-US" baseline="0" dirty="0" smtClean="0"/>
              <a:t>交换机消息以修改交换机状态。</a:t>
            </a:r>
            <a:r>
              <a:rPr lang="en-US" altLang="zh-CN" baseline="0" dirty="0" smtClean="0"/>
              <a:t>Slave</a:t>
            </a:r>
            <a:r>
              <a:rPr lang="zh-CN" altLang="en-US" baseline="0" dirty="0" smtClean="0"/>
              <a:t>控制器对交换机只有读权限。默认情况下，</a:t>
            </a:r>
            <a:r>
              <a:rPr lang="en-US" altLang="zh-CN" baseline="0" dirty="0" smtClean="0"/>
              <a:t>slave</a:t>
            </a:r>
            <a:r>
              <a:rPr lang="zh-CN" altLang="en-US" baseline="0" dirty="0" smtClean="0"/>
              <a:t>控制器不接受任何交换机异步消息。</a:t>
            </a:r>
            <a:endParaRPr lang="en-US" altLang="zh-CN" baseline="0" dirty="0" smtClean="0"/>
          </a:p>
          <a:p>
            <a:r>
              <a:rPr lang="en-US" altLang="zh-CN" baseline="0" dirty="0" smtClean="0"/>
              <a:t>slave</a:t>
            </a:r>
            <a:r>
              <a:rPr lang="zh-CN" altLang="en-US" baseline="0" dirty="0" smtClean="0"/>
              <a:t>控制器发送</a:t>
            </a:r>
            <a:r>
              <a:rPr lang="en-US" altLang="zh-CN" baseline="0" dirty="0" smtClean="0"/>
              <a:t>flow-</a:t>
            </a:r>
            <a:r>
              <a:rPr lang="en-US" altLang="zh-CN" baseline="0" dirty="0" err="1" smtClean="0"/>
              <a:t>mod,group</a:t>
            </a:r>
            <a:r>
              <a:rPr lang="en-US" altLang="zh-CN" baseline="0" dirty="0" smtClean="0"/>
              <a:t>-</a:t>
            </a:r>
            <a:r>
              <a:rPr lang="en-US" altLang="zh-CN" baseline="0" dirty="0" err="1" smtClean="0"/>
              <a:t>mod,packet</a:t>
            </a:r>
            <a:r>
              <a:rPr lang="en-US" altLang="zh-CN" baseline="0" dirty="0" smtClean="0"/>
              <a:t>-out</a:t>
            </a:r>
            <a:r>
              <a:rPr lang="zh-CN" altLang="en-US" baseline="0" dirty="0" smtClean="0"/>
              <a:t>等消息，交换机都会回复</a:t>
            </a:r>
            <a:r>
              <a:rPr lang="en-US" altLang="zh-CN" baseline="0" dirty="0" smtClean="0"/>
              <a:t>error</a:t>
            </a:r>
            <a:r>
              <a:rPr lang="zh-CN" altLang="en-US" baseline="0" dirty="0" smtClean="0"/>
              <a:t>消息，但如果发送</a:t>
            </a:r>
            <a:r>
              <a:rPr lang="en-US" altLang="zh-CN" baseline="0" dirty="0" smtClean="0"/>
              <a:t>multipart-request</a:t>
            </a:r>
            <a:r>
              <a:rPr lang="zh-CN" altLang="en-US" baseline="0" dirty="0" smtClean="0"/>
              <a:t>消息和</a:t>
            </a:r>
            <a:r>
              <a:rPr lang="en-US" altLang="zh-CN" baseline="0" dirty="0" smtClean="0"/>
              <a:t>role-request</a:t>
            </a:r>
            <a:r>
              <a:rPr lang="zh-CN" altLang="en-US" baseline="0" dirty="0" smtClean="0"/>
              <a:t>消息可以得到交换机的正常处理</a:t>
            </a:r>
            <a:endParaRPr lang="en-US" altLang="zh-CN" baseline="0" dirty="0" smtClean="0"/>
          </a:p>
          <a:p>
            <a:endParaRPr lang="en-US" altLang="zh-CN" baseline="0" dirty="0" smtClean="0"/>
          </a:p>
        </p:txBody>
      </p:sp>
      <p:sp>
        <p:nvSpPr>
          <p:cNvPr id="4" name="灯片编号占位符 3"/>
          <p:cNvSpPr>
            <a:spLocks noGrp="1"/>
          </p:cNvSpPr>
          <p:nvPr>
            <p:ph type="sldNum" sz="quarter" idx="10"/>
          </p:nvPr>
        </p:nvSpPr>
        <p:spPr/>
        <p:txBody>
          <a:bodyPr/>
          <a:lstStyle/>
          <a:p>
            <a:fld id="{BFCD3F9F-480C-4DB9-A73C-A1194327C824}" type="slidenum">
              <a:rPr lang="zh-CN" altLang="en-US" smtClean="0"/>
              <a:t>14</a:t>
            </a:fld>
            <a:endParaRPr lang="zh-CN" altLang="en-US"/>
          </a:p>
        </p:txBody>
      </p:sp>
    </p:spTree>
    <p:extLst>
      <p:ext uri="{BB962C8B-B14F-4D97-AF65-F5344CB8AC3E}">
        <p14:creationId xmlns:p14="http://schemas.microsoft.com/office/powerpoint/2010/main" val="4152295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a:t>
            </a:r>
            <a:r>
              <a:rPr lang="en-US" altLang="zh-CN" dirty="0" err="1" smtClean="0"/>
              <a:t>openflow</a:t>
            </a:r>
            <a:r>
              <a:rPr lang="zh-CN" altLang="en-US" dirty="0" smtClean="0"/>
              <a:t>协议分析，可以将</a:t>
            </a:r>
            <a:r>
              <a:rPr lang="en-US" altLang="zh-CN" dirty="0" smtClean="0"/>
              <a:t>3</a:t>
            </a:r>
            <a:r>
              <a:rPr lang="zh-CN" altLang="en-US" dirty="0" smtClean="0"/>
              <a:t>中控制器角色应用到多控制器环境中，利用多种控制器角色实现负载的动态转移，而多控制器环境可以利用服务器集群技术来构建。</a:t>
            </a:r>
            <a:endParaRPr lang="en-US" altLang="zh-CN" dirty="0" smtClean="0"/>
          </a:p>
          <a:p>
            <a:r>
              <a:rPr lang="en-US" altLang="zh-CN" dirty="0" err="1" smtClean="0"/>
              <a:t>openflow</a:t>
            </a:r>
            <a:r>
              <a:rPr lang="zh-CN" altLang="en-US" dirty="0" smtClean="0"/>
              <a:t>协议提出了多控制器思想，但并未涉及到多控制器之间如何实现负载均衡。</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15</a:t>
            </a:fld>
            <a:endParaRPr lang="zh-CN" altLang="en-US"/>
          </a:p>
        </p:txBody>
      </p:sp>
    </p:spTree>
    <p:extLst>
      <p:ext uri="{BB962C8B-B14F-4D97-AF65-F5344CB8AC3E}">
        <p14:creationId xmlns:p14="http://schemas.microsoft.com/office/powerpoint/2010/main" val="1400872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[7] </a:t>
            </a:r>
            <a:r>
              <a:rPr lang="zh-CN" altLang="en-US" sz="1200" kern="1200" dirty="0" smtClean="0">
                <a:solidFill>
                  <a:schemeClr val="tx1"/>
                </a:solidFill>
                <a:effectLst/>
                <a:latin typeface="+mn-lt"/>
                <a:ea typeface="+mn-ea"/>
                <a:cs typeface="+mn-cs"/>
              </a:rPr>
              <a:t>黄小曼</a:t>
            </a:r>
            <a:r>
              <a:rPr lang="en-US" altLang="zh-CN" sz="1200" kern="1200" dirty="0" smtClean="0">
                <a:solidFill>
                  <a:schemeClr val="tx1"/>
                </a:solidFill>
                <a:effectLst/>
                <a:latin typeface="+mn-lt"/>
                <a:ea typeface="+mn-ea"/>
                <a:cs typeface="+mn-cs"/>
              </a:rPr>
              <a:t>.SDN</a:t>
            </a:r>
            <a:r>
              <a:rPr lang="zh-CN" altLang="en-US" sz="1200" kern="1200" dirty="0" smtClean="0">
                <a:solidFill>
                  <a:schemeClr val="tx1"/>
                </a:solidFill>
                <a:effectLst/>
                <a:latin typeface="+mn-lt"/>
                <a:ea typeface="+mn-ea"/>
                <a:cs typeface="+mn-cs"/>
              </a:rPr>
              <a:t>网络控制器负载均衡技术研究和实现</a:t>
            </a:r>
            <a:r>
              <a:rPr lang="en-US" altLang="zh-CN" sz="1200" kern="1200" dirty="0" smtClean="0">
                <a:solidFill>
                  <a:schemeClr val="tx1"/>
                </a:solidFill>
                <a:effectLst/>
                <a:latin typeface="+mn-lt"/>
                <a:ea typeface="+mn-ea"/>
                <a:cs typeface="+mn-cs"/>
              </a:rPr>
              <a:t>[D].</a:t>
            </a:r>
            <a:r>
              <a:rPr lang="zh-CN" altLang="en-US" sz="1200" kern="1200" dirty="0" smtClean="0">
                <a:solidFill>
                  <a:schemeClr val="tx1"/>
                </a:solidFill>
                <a:effectLst/>
                <a:latin typeface="+mn-lt"/>
                <a:ea typeface="+mn-ea"/>
                <a:cs typeface="+mn-cs"/>
              </a:rPr>
              <a:t>南京</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南京邮电大学</a:t>
            </a:r>
            <a:r>
              <a:rPr lang="en-US" altLang="zh-CN" sz="1200" kern="1200" dirty="0" smtClean="0">
                <a:solidFill>
                  <a:schemeClr val="tx1"/>
                </a:solidFill>
                <a:effectLst/>
                <a:latin typeface="+mn-lt"/>
                <a:ea typeface="+mn-ea"/>
                <a:cs typeface="+mn-cs"/>
              </a:rPr>
              <a:t>, 2015</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1-50.</a:t>
            </a:r>
          </a:p>
        </p:txBody>
      </p:sp>
      <p:sp>
        <p:nvSpPr>
          <p:cNvPr id="4" name="灯片编号占位符 3"/>
          <p:cNvSpPr>
            <a:spLocks noGrp="1"/>
          </p:cNvSpPr>
          <p:nvPr>
            <p:ph type="sldNum" sz="quarter" idx="10"/>
          </p:nvPr>
        </p:nvSpPr>
        <p:spPr/>
        <p:txBody>
          <a:bodyPr/>
          <a:lstStyle/>
          <a:p>
            <a:fld id="{BFCD3F9F-480C-4DB9-A73C-A1194327C824}" type="slidenum">
              <a:rPr lang="zh-CN" altLang="en-US" smtClean="0"/>
              <a:t>16</a:t>
            </a:fld>
            <a:endParaRPr lang="zh-CN" altLang="en-US"/>
          </a:p>
        </p:txBody>
      </p:sp>
    </p:spTree>
    <p:extLst>
      <p:ext uri="{BB962C8B-B14F-4D97-AF65-F5344CB8AC3E}">
        <p14:creationId xmlns:p14="http://schemas.microsoft.com/office/powerpoint/2010/main" val="2056488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opendaylight</a:t>
            </a:r>
            <a:r>
              <a:rPr lang="zh-CN" altLang="en-US" dirty="0" smtClean="0"/>
              <a:t>控制器利用</a:t>
            </a:r>
            <a:r>
              <a:rPr lang="en-US" altLang="zh-CN" dirty="0" err="1" smtClean="0"/>
              <a:t>akka</a:t>
            </a:r>
            <a:r>
              <a:rPr lang="zh-CN" altLang="en-US" dirty="0" smtClean="0"/>
              <a:t>技术搭建控制器集群环境，</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17</a:t>
            </a:fld>
            <a:endParaRPr lang="zh-CN" altLang="en-US"/>
          </a:p>
        </p:txBody>
      </p:sp>
    </p:spTree>
    <p:extLst>
      <p:ext uri="{BB962C8B-B14F-4D97-AF65-F5344CB8AC3E}">
        <p14:creationId xmlns:p14="http://schemas.microsoft.com/office/powerpoint/2010/main" val="773601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对于交换机</a:t>
            </a:r>
            <a:r>
              <a:rPr lang="en-US" altLang="zh-CN" dirty="0" smtClean="0"/>
              <a:t>x</a:t>
            </a:r>
            <a:r>
              <a:rPr lang="zh-CN" altLang="en-US" dirty="0" smtClean="0"/>
              <a:t>而言，</a:t>
            </a:r>
            <a:r>
              <a:rPr lang="en-US" altLang="zh-CN" dirty="0" smtClean="0"/>
              <a:t>a</a:t>
            </a:r>
            <a:r>
              <a:rPr lang="zh-CN" altLang="en-US" dirty="0" smtClean="0"/>
              <a:t>是</a:t>
            </a:r>
            <a:r>
              <a:rPr lang="en-US" altLang="zh-CN" dirty="0" smtClean="0"/>
              <a:t>master</a:t>
            </a:r>
            <a:r>
              <a:rPr lang="zh-CN" altLang="en-US" dirty="0" smtClean="0"/>
              <a:t>， </a:t>
            </a:r>
            <a:r>
              <a:rPr lang="en-US" altLang="zh-CN" dirty="0" smtClean="0"/>
              <a:t>b</a:t>
            </a:r>
            <a:r>
              <a:rPr lang="zh-CN" altLang="en-US" dirty="0" smtClean="0"/>
              <a:t>是</a:t>
            </a:r>
            <a:r>
              <a:rPr lang="en-US" altLang="zh-CN" dirty="0" smtClean="0"/>
              <a:t>slave</a:t>
            </a:r>
          </a:p>
          <a:p>
            <a:r>
              <a:rPr lang="zh-CN" altLang="en-US" dirty="0" smtClean="0"/>
              <a:t>对于交换机</a:t>
            </a:r>
            <a:r>
              <a:rPr lang="en-US" altLang="zh-CN" dirty="0" smtClean="0"/>
              <a:t>y</a:t>
            </a:r>
            <a:r>
              <a:rPr lang="zh-CN" altLang="en-US" dirty="0" smtClean="0"/>
              <a:t>而言，</a:t>
            </a:r>
            <a:r>
              <a:rPr lang="en-US" altLang="zh-CN" dirty="0" smtClean="0"/>
              <a:t>a</a:t>
            </a:r>
            <a:r>
              <a:rPr lang="zh-CN" altLang="en-US" dirty="0" smtClean="0"/>
              <a:t>是</a:t>
            </a:r>
            <a:r>
              <a:rPr lang="en-US" altLang="zh-CN" dirty="0" smtClean="0"/>
              <a:t>slave</a:t>
            </a:r>
            <a:r>
              <a:rPr lang="zh-CN" altLang="en-US" dirty="0" smtClean="0"/>
              <a:t>，</a:t>
            </a:r>
            <a:r>
              <a:rPr lang="zh-CN" altLang="en-US" baseline="0" dirty="0" smtClean="0"/>
              <a:t> </a:t>
            </a:r>
            <a:r>
              <a:rPr lang="en-US" altLang="zh-CN" baseline="0" dirty="0" smtClean="0"/>
              <a:t>b</a:t>
            </a:r>
            <a:r>
              <a:rPr lang="zh-CN" altLang="en-US" baseline="0" dirty="0" smtClean="0"/>
              <a:t>是</a:t>
            </a:r>
            <a:r>
              <a:rPr lang="en-US" altLang="zh-CN" baseline="0" dirty="0" smtClean="0"/>
              <a:t>master</a:t>
            </a:r>
          </a:p>
          <a:p>
            <a:r>
              <a:rPr lang="en-US" altLang="zh-CN" baseline="0" dirty="0" smtClean="0"/>
              <a:t>a</a:t>
            </a:r>
            <a:r>
              <a:rPr lang="zh-CN" altLang="en-US" baseline="0" dirty="0" smtClean="0"/>
              <a:t>和</a:t>
            </a:r>
            <a:r>
              <a:rPr lang="en-US" altLang="zh-CN" baseline="0" dirty="0" smtClean="0"/>
              <a:t>b</a:t>
            </a:r>
            <a:r>
              <a:rPr lang="zh-CN" altLang="en-US" baseline="0" dirty="0" smtClean="0"/>
              <a:t>控制器之间通过</a:t>
            </a:r>
            <a:r>
              <a:rPr lang="en-US" altLang="zh-CN" baseline="0" dirty="0" err="1" smtClean="0"/>
              <a:t>tcp</a:t>
            </a:r>
            <a:r>
              <a:rPr lang="zh-CN" altLang="en-US" baseline="0" dirty="0" smtClean="0"/>
              <a:t>协议互联，共享网络状态信息，且每个控制器节点都维护全局网络状态拓扑，且包括全局网络状态信息</a:t>
            </a:r>
            <a:endParaRPr lang="en-US" altLang="zh-CN" baseline="0" dirty="0" smtClean="0"/>
          </a:p>
          <a:p>
            <a:r>
              <a:rPr lang="zh-CN" altLang="en-US" baseline="0" dirty="0" smtClean="0"/>
              <a:t>要做的就是当某一控制器因资源消耗过大而引起流处理延迟增加时，需要及时将该节点所控制的交换机迁移到其他控制器中，以保证控制平面负载平衡。</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18</a:t>
            </a:fld>
            <a:endParaRPr lang="zh-CN" altLang="en-US"/>
          </a:p>
        </p:txBody>
      </p:sp>
    </p:spTree>
    <p:extLst>
      <p:ext uri="{BB962C8B-B14F-4D97-AF65-F5344CB8AC3E}">
        <p14:creationId xmlns:p14="http://schemas.microsoft.com/office/powerpoint/2010/main" val="3883201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四个阶段：</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20</a:t>
            </a:fld>
            <a:endParaRPr lang="zh-CN" altLang="en-US"/>
          </a:p>
        </p:txBody>
      </p:sp>
    </p:spTree>
    <p:extLst>
      <p:ext uri="{BB962C8B-B14F-4D97-AF65-F5344CB8AC3E}">
        <p14:creationId xmlns:p14="http://schemas.microsoft.com/office/powerpoint/2010/main" val="129603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Barrier-request</a:t>
            </a:r>
            <a:r>
              <a:rPr lang="zh-CN" altLang="en-US" dirty="0" smtClean="0"/>
              <a:t>消息用于确保之前下发的消息已经被交换机处理完毕，当控制器发送该消息给交换机，交换机将立即处理之前收到的所有消息，并回复</a:t>
            </a:r>
            <a:r>
              <a:rPr lang="en-US" altLang="zh-CN" dirty="0" smtClean="0"/>
              <a:t>barrier-reply</a:t>
            </a:r>
            <a:r>
              <a:rPr lang="zh-CN" altLang="en-US" dirty="0" smtClean="0"/>
              <a:t>消息，如果要想确保两条控制器先后发送到交换机的消息得到先后顺序处理，可以在两个消息中间增加</a:t>
            </a:r>
            <a:r>
              <a:rPr lang="en-US" altLang="zh-CN" dirty="0" smtClean="0"/>
              <a:t>barrier-request</a:t>
            </a:r>
            <a:r>
              <a:rPr lang="zh-CN" altLang="en-US" dirty="0" smtClean="0"/>
              <a:t>消息。</a:t>
            </a:r>
            <a:endParaRPr lang="en-US" altLang="zh-CN" dirty="0" smtClean="0"/>
          </a:p>
        </p:txBody>
      </p:sp>
      <p:sp>
        <p:nvSpPr>
          <p:cNvPr id="4" name="灯片编号占位符 3"/>
          <p:cNvSpPr>
            <a:spLocks noGrp="1"/>
          </p:cNvSpPr>
          <p:nvPr>
            <p:ph type="sldNum" sz="quarter" idx="10"/>
          </p:nvPr>
        </p:nvSpPr>
        <p:spPr/>
        <p:txBody>
          <a:bodyPr/>
          <a:lstStyle/>
          <a:p>
            <a:fld id="{BFCD3F9F-480C-4DB9-A73C-A1194327C824}" type="slidenum">
              <a:rPr lang="zh-CN" altLang="en-US" smtClean="0"/>
              <a:t>23</a:t>
            </a:fld>
            <a:endParaRPr lang="zh-CN" altLang="en-US"/>
          </a:p>
        </p:txBody>
      </p:sp>
    </p:spTree>
    <p:extLst>
      <p:ext uri="{BB962C8B-B14F-4D97-AF65-F5344CB8AC3E}">
        <p14:creationId xmlns:p14="http://schemas.microsoft.com/office/powerpoint/2010/main" val="2026748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25</a:t>
            </a:fld>
            <a:endParaRPr lang="zh-CN" altLang="en-US"/>
          </a:p>
        </p:txBody>
      </p:sp>
    </p:spTree>
    <p:extLst>
      <p:ext uri="{BB962C8B-B14F-4D97-AF65-F5344CB8AC3E}">
        <p14:creationId xmlns:p14="http://schemas.microsoft.com/office/powerpoint/2010/main" val="1661012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控制器性能通过</a:t>
            </a:r>
            <a:r>
              <a:rPr lang="en-US" altLang="zh-CN" dirty="0" err="1" smtClean="0"/>
              <a:t>Cbench</a:t>
            </a:r>
            <a:r>
              <a:rPr lang="zh-CN" altLang="en-US" dirty="0" smtClean="0"/>
              <a:t>测量，其模拟</a:t>
            </a:r>
            <a:r>
              <a:rPr lang="en-US" altLang="zh-CN" dirty="0" err="1" smtClean="0"/>
              <a:t>openflow</a:t>
            </a:r>
            <a:r>
              <a:rPr lang="zh-CN" altLang="en-US" dirty="0" smtClean="0"/>
              <a:t>交换机，并不断循环产生新的流请求消息（</a:t>
            </a:r>
            <a:r>
              <a:rPr lang="en-US" altLang="zh-CN" dirty="0" err="1" smtClean="0"/>
              <a:t>packetin</a:t>
            </a:r>
            <a:r>
              <a:rPr lang="zh-CN" altLang="en-US" dirty="0" smtClean="0"/>
              <a:t>消息）以测试控制器的处理能力，</a:t>
            </a:r>
            <a:r>
              <a:rPr lang="en-US" altLang="zh-CN" dirty="0" err="1" smtClean="0"/>
              <a:t>Cbench</a:t>
            </a:r>
            <a:r>
              <a:rPr lang="zh-CN" altLang="en-US" dirty="0" smtClean="0"/>
              <a:t>通过配置交换机数量，测试次数等可测量</a:t>
            </a:r>
            <a:r>
              <a:rPr lang="en-US" altLang="zh-CN" dirty="0" err="1" smtClean="0"/>
              <a:t>openflow</a:t>
            </a:r>
            <a:r>
              <a:rPr lang="zh-CN" altLang="en-US" dirty="0" smtClean="0"/>
              <a:t>控制器的吞吐量和延迟时间等性能指标。并可以根据测试结果分析控制器的性能瓶颈。</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26</a:t>
            </a:fld>
            <a:endParaRPr lang="zh-CN" altLang="en-US"/>
          </a:p>
        </p:txBody>
      </p:sp>
    </p:spTree>
    <p:extLst>
      <p:ext uri="{BB962C8B-B14F-4D97-AF65-F5344CB8AC3E}">
        <p14:creationId xmlns:p14="http://schemas.microsoft.com/office/powerpoint/2010/main" val="3599330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由实验测得，交换机迁移所产生的延迟时间小于</a:t>
            </a:r>
            <a:r>
              <a:rPr lang="en-US" altLang="zh-CN" dirty="0" smtClean="0"/>
              <a:t>1ms</a:t>
            </a:r>
            <a:r>
              <a:rPr lang="zh-CN" altLang="en-US" dirty="0" smtClean="0"/>
              <a:t>，对控制器处理流请求的响应时间影响较小，可以忽略不计，通过动态运行时修改控制器角色的方案可以有效提高控制器的处理性能，提供</a:t>
            </a:r>
            <a:r>
              <a:rPr lang="en-US" altLang="zh-CN" dirty="0" err="1" smtClean="0"/>
              <a:t>sdn</a:t>
            </a:r>
            <a:r>
              <a:rPr lang="zh-CN" altLang="en-US" dirty="0" smtClean="0"/>
              <a:t>控制器系统的可缩放性。</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28</a:t>
            </a:fld>
            <a:endParaRPr lang="zh-CN" altLang="en-US"/>
          </a:p>
        </p:txBody>
      </p:sp>
    </p:spTree>
    <p:extLst>
      <p:ext uri="{BB962C8B-B14F-4D97-AF65-F5344CB8AC3E}">
        <p14:creationId xmlns:p14="http://schemas.microsoft.com/office/powerpoint/2010/main" val="3830937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简言之，</a:t>
            </a:r>
            <a:r>
              <a:rPr lang="en-US" altLang="zh-CN" dirty="0" smtClean="0"/>
              <a:t>1</a:t>
            </a:r>
            <a:r>
              <a:rPr lang="zh-CN" altLang="en-US" dirty="0" smtClean="0"/>
              <a:t>是控制平面负载均衡，</a:t>
            </a:r>
            <a:r>
              <a:rPr lang="en-US" altLang="zh-CN" dirty="0" smtClean="0"/>
              <a:t>2</a:t>
            </a:r>
            <a:r>
              <a:rPr lang="zh-CN" altLang="en-US" dirty="0" smtClean="0"/>
              <a:t>是路由拓扑层面负载均衡</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3</a:t>
            </a:fld>
            <a:endParaRPr lang="zh-CN" altLang="en-US"/>
          </a:p>
        </p:txBody>
      </p:sp>
    </p:spTree>
    <p:extLst>
      <p:ext uri="{BB962C8B-B14F-4D97-AF65-F5344CB8AC3E}">
        <p14:creationId xmlns:p14="http://schemas.microsoft.com/office/powerpoint/2010/main" val="2093366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老鼠流大都小于</a:t>
            </a:r>
            <a:r>
              <a:rPr lang="en-US" altLang="zh-CN" dirty="0" smtClean="0"/>
              <a:t>10kb</a:t>
            </a:r>
            <a:r>
              <a:rPr lang="zh-CN" altLang="en-US" dirty="0" smtClean="0"/>
              <a:t>并且持续时间短</a:t>
            </a:r>
            <a:endParaRPr lang="en-US" altLang="zh-CN" dirty="0" smtClean="0"/>
          </a:p>
        </p:txBody>
      </p:sp>
      <p:sp>
        <p:nvSpPr>
          <p:cNvPr id="4" name="灯片编号占位符 3"/>
          <p:cNvSpPr>
            <a:spLocks noGrp="1"/>
          </p:cNvSpPr>
          <p:nvPr>
            <p:ph type="sldNum" sz="quarter" idx="10"/>
          </p:nvPr>
        </p:nvSpPr>
        <p:spPr/>
        <p:txBody>
          <a:bodyPr/>
          <a:lstStyle/>
          <a:p>
            <a:fld id="{BFCD3F9F-480C-4DB9-A73C-A1194327C824}" type="slidenum">
              <a:rPr lang="zh-CN" altLang="en-US" smtClean="0"/>
              <a:t>29</a:t>
            </a:fld>
            <a:endParaRPr lang="zh-CN" altLang="en-US"/>
          </a:p>
        </p:txBody>
      </p:sp>
    </p:spTree>
    <p:extLst>
      <p:ext uri="{BB962C8B-B14F-4D97-AF65-F5344CB8AC3E}">
        <p14:creationId xmlns:p14="http://schemas.microsoft.com/office/powerpoint/2010/main" val="584788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A1-Fares</a:t>
            </a:r>
            <a:r>
              <a:rPr lang="zh-CN" altLang="en-US" dirty="0" smtClean="0"/>
              <a:t>提出两个算法，其中一个使用全局最先匹配，另一个使用模拟退火法。</a:t>
            </a:r>
            <a:endParaRPr lang="en-US" altLang="zh-CN" dirty="0" smtClean="0"/>
          </a:p>
          <a:p>
            <a:r>
              <a:rPr lang="en-US" altLang="zh-CN" dirty="0" smtClean="0"/>
              <a:t>Heller</a:t>
            </a:r>
            <a:r>
              <a:rPr lang="zh-CN" altLang="en-US" dirty="0" smtClean="0"/>
              <a:t>提出了</a:t>
            </a:r>
            <a:r>
              <a:rPr lang="en-US" altLang="zh-CN" dirty="0" err="1" smtClean="0"/>
              <a:t>ElasticTree</a:t>
            </a:r>
            <a:r>
              <a:rPr lang="zh-CN" altLang="en-US" dirty="0" smtClean="0"/>
              <a:t>数据中心网络能量管理方法，其包括两种多路径算法，一个是贪婪装箱算法，另一个是拓扑感知的启发式算法</a:t>
            </a:r>
          </a:p>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30</a:t>
            </a:fld>
            <a:endParaRPr lang="zh-CN" altLang="en-US"/>
          </a:p>
        </p:txBody>
      </p:sp>
    </p:spTree>
    <p:extLst>
      <p:ext uri="{BB962C8B-B14F-4D97-AF65-F5344CB8AC3E}">
        <p14:creationId xmlns:p14="http://schemas.microsoft.com/office/powerpoint/2010/main" val="2342505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传统的距离向量路由协议，根据距离矢量（跳数</a:t>
            </a:r>
            <a:r>
              <a:rPr lang="en-US" altLang="zh-CN" dirty="0" smtClean="0"/>
              <a:t>hop</a:t>
            </a:r>
            <a:r>
              <a:rPr lang="zh-CN" altLang="en-US" dirty="0" smtClean="0"/>
              <a:t>）来进行路由选择一个确定最佳路由的方法，比如</a:t>
            </a:r>
            <a:r>
              <a:rPr lang="en-US" altLang="zh-CN" dirty="0" smtClean="0"/>
              <a:t>rip</a:t>
            </a:r>
            <a:r>
              <a:rPr lang="zh-CN" altLang="en-US" dirty="0" smtClean="0"/>
              <a:t>协议就是一种距离向量协议。</a:t>
            </a:r>
            <a:endParaRPr lang="en-US" altLang="zh-CN" dirty="0" smtClean="0"/>
          </a:p>
          <a:p>
            <a:r>
              <a:rPr lang="zh-CN" altLang="en-US" dirty="0" smtClean="0"/>
              <a:t>链路状态协议则是根据带宽，延迟等指标中和考虑而得出一个权值，再根据权值确定最佳路由的方法，比如</a:t>
            </a:r>
            <a:r>
              <a:rPr lang="en-US" altLang="zh-CN" dirty="0" err="1" smtClean="0"/>
              <a:t>ospf</a:t>
            </a:r>
            <a:r>
              <a:rPr lang="zh-CN" altLang="en-US" dirty="0" smtClean="0"/>
              <a:t>就是一类链路状态协议。</a:t>
            </a:r>
          </a:p>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31</a:t>
            </a:fld>
            <a:endParaRPr lang="zh-CN" altLang="en-US"/>
          </a:p>
        </p:txBody>
      </p:sp>
    </p:spTree>
    <p:extLst>
      <p:ext uri="{BB962C8B-B14F-4D97-AF65-F5344CB8AC3E}">
        <p14:creationId xmlns:p14="http://schemas.microsoft.com/office/powerpoint/2010/main" val="1575095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常见的动态路由协议有：</a:t>
            </a:r>
            <a:r>
              <a:rPr lang="en-US" altLang="zh-CN" sz="1200" b="0" i="0" kern="1200" dirty="0" smtClean="0">
                <a:solidFill>
                  <a:schemeClr val="tx1"/>
                </a:solidFill>
                <a:effectLst/>
                <a:latin typeface="+mn-lt"/>
                <a:ea typeface="+mn-ea"/>
                <a:cs typeface="+mn-cs"/>
              </a:rPr>
              <a:t>RIP</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OSPF</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IS-IS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BGP</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IGRP/EIGRP</a:t>
            </a:r>
            <a:r>
              <a:rPr lang="zh-CN" altLang="en-US" sz="1200" b="0" i="0" kern="1200" dirty="0" smtClean="0">
                <a:solidFill>
                  <a:schemeClr val="tx1"/>
                </a:solidFill>
                <a:effectLst/>
                <a:latin typeface="+mn-lt"/>
                <a:ea typeface="+mn-ea"/>
                <a:cs typeface="+mn-cs"/>
              </a:rPr>
              <a:t>。每种路由协议的工作方式、选路原则等都有所不同。</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但是实际情况是，各路径的带宽、时延和可靠性等不一样，把</a:t>
            </a:r>
            <a:r>
              <a:rPr lang="en-US" altLang="zh-CN" sz="1200" b="0" i="0" kern="1200" dirty="0" smtClean="0">
                <a:solidFill>
                  <a:schemeClr val="tx1"/>
                </a:solidFill>
                <a:effectLst/>
                <a:latin typeface="+mn-lt"/>
                <a:ea typeface="+mn-ea"/>
                <a:cs typeface="+mn-cs"/>
              </a:rPr>
              <a:t>Cost</a:t>
            </a:r>
            <a:r>
              <a:rPr lang="zh-CN" altLang="en-US" sz="1200" b="0" i="0" kern="1200" dirty="0" smtClean="0">
                <a:solidFill>
                  <a:schemeClr val="tx1"/>
                </a:solidFill>
                <a:effectLst/>
                <a:latin typeface="+mn-lt"/>
                <a:ea typeface="+mn-ea"/>
                <a:cs typeface="+mn-cs"/>
              </a:rPr>
              <a:t>认可成一样，不能很好地利用带宽，尤其在路径间差异大时，效果会非常不理想。例如，路由器两个出口，两路径，一个带宽是</a:t>
            </a:r>
            <a:r>
              <a:rPr lang="en-US" altLang="zh-CN" sz="1200" b="0" i="0" kern="1200" dirty="0" smtClean="0">
                <a:solidFill>
                  <a:schemeClr val="tx1"/>
                </a:solidFill>
                <a:effectLst/>
                <a:latin typeface="+mn-lt"/>
                <a:ea typeface="+mn-ea"/>
                <a:cs typeface="+mn-cs"/>
              </a:rPr>
              <a:t>100M</a:t>
            </a:r>
            <a:r>
              <a:rPr lang="zh-CN" altLang="en-US" sz="1200" b="0" i="0" kern="1200" dirty="0" smtClean="0">
                <a:solidFill>
                  <a:schemeClr val="tx1"/>
                </a:solidFill>
                <a:effectLst/>
                <a:latin typeface="+mn-lt"/>
                <a:ea typeface="+mn-ea"/>
                <a:cs typeface="+mn-cs"/>
              </a:rPr>
              <a:t>，一个是</a:t>
            </a:r>
            <a:r>
              <a:rPr lang="en-US" altLang="zh-CN" sz="1200" b="0" i="0" kern="1200" dirty="0" smtClean="0">
                <a:solidFill>
                  <a:schemeClr val="tx1"/>
                </a:solidFill>
                <a:effectLst/>
                <a:latin typeface="+mn-lt"/>
                <a:ea typeface="+mn-ea"/>
                <a:cs typeface="+mn-cs"/>
              </a:rPr>
              <a:t>2M</a:t>
            </a:r>
            <a:r>
              <a:rPr lang="zh-CN" altLang="en-US" sz="1200" b="0" i="0" kern="1200" dirty="0" smtClean="0">
                <a:solidFill>
                  <a:schemeClr val="tx1"/>
                </a:solidFill>
                <a:effectLst/>
                <a:latin typeface="+mn-lt"/>
                <a:ea typeface="+mn-ea"/>
                <a:cs typeface="+mn-cs"/>
              </a:rPr>
              <a:t>，如果部署是</a:t>
            </a:r>
            <a:r>
              <a:rPr lang="en-US" altLang="zh-CN" sz="1200" b="0" i="0" kern="1200" dirty="0" smtClean="0">
                <a:solidFill>
                  <a:schemeClr val="tx1"/>
                </a:solidFill>
                <a:effectLst/>
                <a:latin typeface="+mn-lt"/>
                <a:ea typeface="+mn-ea"/>
                <a:cs typeface="+mn-cs"/>
              </a:rPr>
              <a:t>ECMP</a:t>
            </a:r>
            <a:r>
              <a:rPr lang="zh-CN" altLang="en-US" sz="1200" b="0" i="0" kern="1200" dirty="0" smtClean="0">
                <a:solidFill>
                  <a:schemeClr val="tx1"/>
                </a:solidFill>
                <a:effectLst/>
                <a:latin typeface="+mn-lt"/>
                <a:ea typeface="+mn-ea"/>
                <a:cs typeface="+mn-cs"/>
              </a:rPr>
              <a:t>，则网络总带宽只能达到</a:t>
            </a:r>
            <a:r>
              <a:rPr lang="en-US" altLang="zh-CN" sz="1200" b="0" i="0" kern="1200" dirty="0" smtClean="0">
                <a:solidFill>
                  <a:schemeClr val="tx1"/>
                </a:solidFill>
                <a:effectLst/>
                <a:latin typeface="+mn-lt"/>
                <a:ea typeface="+mn-ea"/>
                <a:cs typeface="+mn-cs"/>
              </a:rPr>
              <a:t>4M</a:t>
            </a:r>
            <a:r>
              <a:rPr lang="zh-CN" altLang="en-US" sz="1200" b="0" i="0" kern="1200" dirty="0" smtClean="0">
                <a:solidFill>
                  <a:schemeClr val="tx1"/>
                </a:solidFill>
                <a:effectLst/>
                <a:latin typeface="+mn-lt"/>
                <a:ea typeface="+mn-ea"/>
                <a:cs typeface="+mn-cs"/>
              </a:rPr>
              <a:t>的利用率。</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Ecmp</a:t>
            </a:r>
            <a:r>
              <a:rPr lang="zh-CN" altLang="en-US" dirty="0" smtClean="0"/>
              <a:t>会在多条候选路径中，根据数据包包头中选定的字段进行</a:t>
            </a:r>
            <a:r>
              <a:rPr lang="en-US" altLang="zh-CN" dirty="0" smtClean="0"/>
              <a:t>hash</a:t>
            </a:r>
            <a:r>
              <a:rPr lang="zh-CN" altLang="en-US" dirty="0" smtClean="0"/>
              <a:t>运算，然后取模选择路径。</a:t>
            </a:r>
          </a:p>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32</a:t>
            </a:fld>
            <a:endParaRPr lang="zh-CN" altLang="en-US"/>
          </a:p>
        </p:txBody>
      </p:sp>
    </p:spTree>
    <p:extLst>
      <p:ext uri="{BB962C8B-B14F-4D97-AF65-F5344CB8AC3E}">
        <p14:creationId xmlns:p14="http://schemas.microsoft.com/office/powerpoint/2010/main" val="2639936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33</a:t>
            </a:fld>
            <a:endParaRPr lang="zh-CN" altLang="en-US"/>
          </a:p>
        </p:txBody>
      </p:sp>
    </p:spTree>
    <p:extLst>
      <p:ext uri="{BB962C8B-B14F-4D97-AF65-F5344CB8AC3E}">
        <p14:creationId xmlns:p14="http://schemas.microsoft.com/office/powerpoint/2010/main" val="4222403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34</a:t>
            </a:fld>
            <a:endParaRPr lang="zh-CN" altLang="en-US"/>
          </a:p>
        </p:txBody>
      </p:sp>
    </p:spTree>
    <p:extLst>
      <p:ext uri="{BB962C8B-B14F-4D97-AF65-F5344CB8AC3E}">
        <p14:creationId xmlns:p14="http://schemas.microsoft.com/office/powerpoint/2010/main" val="1815878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FatTree</a:t>
            </a:r>
            <a:r>
              <a:rPr lang="zh-CN" altLang="en-US" dirty="0" smtClean="0"/>
              <a:t>结构消除了树形结构上层链路对吞吐的限制，并能为内部节点间通信提供多条并行链路。</a:t>
            </a:r>
            <a:endParaRPr lang="en-US" altLang="zh-CN" dirty="0" smtClean="0"/>
          </a:p>
          <a:p>
            <a:r>
              <a:rPr lang="en-US" altLang="zh-CN" dirty="0" err="1" smtClean="0"/>
              <a:t>FatTree</a:t>
            </a:r>
            <a:r>
              <a:rPr lang="zh-CN" altLang="en-US" dirty="0" smtClean="0"/>
              <a:t>的扩展性受限于核心交换机端口数量。</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36</a:t>
            </a:fld>
            <a:endParaRPr lang="zh-CN" altLang="en-US"/>
          </a:p>
        </p:txBody>
      </p:sp>
    </p:spTree>
    <p:extLst>
      <p:ext uri="{BB962C8B-B14F-4D97-AF65-F5344CB8AC3E}">
        <p14:creationId xmlns:p14="http://schemas.microsoft.com/office/powerpoint/2010/main" val="3412524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文献</a:t>
            </a:r>
            <a:r>
              <a:rPr lang="en-US" altLang="zh-CN" dirty="0" smtClean="0"/>
              <a:t>[15]</a:t>
            </a:r>
            <a:r>
              <a:rPr lang="zh-CN" altLang="en-US" dirty="0" smtClean="0"/>
              <a:t>提出了两类负载均衡算法，一种是静态负载均衡，主要依据是网络中输入的情况，然后通过不变的预先设计好的方案制定负载均衡方案。该方法是一种静态的方法</a:t>
            </a:r>
            <a:r>
              <a:rPr lang="en-US" altLang="zh-CN" dirty="0" smtClean="0"/>
              <a:t>[16],</a:t>
            </a:r>
            <a:r>
              <a:rPr lang="zh-CN" altLang="en-US" dirty="0" smtClean="0"/>
              <a:t>另一种是动态的负载均衡方案，采用网络中负载状况，网络传输速率，带宽利用率等实时信息作为定制因素，指定对应方案。动态方案适用于数据中心网络。</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37</a:t>
            </a:fld>
            <a:endParaRPr lang="zh-CN" altLang="en-US"/>
          </a:p>
        </p:txBody>
      </p:sp>
    </p:spTree>
    <p:extLst>
      <p:ext uri="{BB962C8B-B14F-4D97-AF65-F5344CB8AC3E}">
        <p14:creationId xmlns:p14="http://schemas.microsoft.com/office/powerpoint/2010/main" val="109831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，全局最先匹配仅仅选择所有备份路径中第一个满足流需求的路径，算法简单，缺点是必须准确获取所有节点对间的所有路径的信息，选择的可能不是最优路径。</a:t>
            </a:r>
            <a:endParaRPr lang="en-US" altLang="zh-CN" dirty="0" smtClean="0"/>
          </a:p>
          <a:p>
            <a:r>
              <a:rPr lang="en-US" altLang="zh-CN" dirty="0" smtClean="0"/>
              <a:t>2</a:t>
            </a:r>
            <a:r>
              <a:rPr lang="zh-CN" altLang="en-US" dirty="0" smtClean="0"/>
              <a:t>，模拟退火算法是使用概率性搜索方法确定最优路径，优点：全局最优，缺点：收敛有时慢，不能适应响应速度要求很高的网络环境。</a:t>
            </a:r>
            <a:endParaRPr lang="en-US" altLang="zh-CN" dirty="0" smtClean="0"/>
          </a:p>
          <a:p>
            <a:r>
              <a:rPr lang="en-US" altLang="zh-CN" dirty="0" err="1" smtClean="0"/>
              <a:t>Niranjan</a:t>
            </a:r>
            <a:r>
              <a:rPr lang="en-US" altLang="zh-CN" dirty="0" smtClean="0"/>
              <a:t> Mysore R[11]</a:t>
            </a:r>
            <a:r>
              <a:rPr lang="zh-CN" altLang="en-US" dirty="0" smtClean="0"/>
              <a:t>提出通过模拟退火算法完成对数据中心网路负载进行均衡的算法，该算法主要应用于</a:t>
            </a:r>
            <a:r>
              <a:rPr lang="en-US" altLang="zh-CN" dirty="0" err="1" smtClean="0"/>
              <a:t>PorLand</a:t>
            </a:r>
            <a:r>
              <a:rPr lang="zh-CN" altLang="en-US" dirty="0" smtClean="0"/>
              <a:t>数据中心网络中</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BFCD3F9F-480C-4DB9-A73C-A1194327C824}" type="slidenum">
              <a:rPr lang="zh-CN" altLang="en-US" smtClean="0"/>
              <a:t>38</a:t>
            </a:fld>
            <a:endParaRPr lang="zh-CN" altLang="en-US"/>
          </a:p>
        </p:txBody>
      </p:sp>
    </p:spTree>
    <p:extLst>
      <p:ext uri="{BB962C8B-B14F-4D97-AF65-F5344CB8AC3E}">
        <p14:creationId xmlns:p14="http://schemas.microsoft.com/office/powerpoint/2010/main" val="4156825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，贪婪装箱算法先评估可用的路径，然后选择最左边的具有充足带宽的路径。缺点：每次数据流到来时都需要重新评估可用路径，开销比较大。</a:t>
            </a:r>
            <a:endParaRPr lang="en-US" altLang="zh-CN" dirty="0" smtClean="0"/>
          </a:p>
          <a:p>
            <a:r>
              <a:rPr lang="en-US" altLang="zh-CN" dirty="0" smtClean="0"/>
              <a:t>2</a:t>
            </a:r>
            <a:r>
              <a:rPr lang="zh-CN" altLang="en-US" dirty="0" smtClean="0"/>
              <a:t>，拓扑感知的启发式算法是基于胖树的拓扑特性使用一个快速启发式，它依赖于流划分。</a:t>
            </a:r>
            <a:endParaRPr lang="en-US" altLang="zh-CN" dirty="0" smtClean="0"/>
          </a:p>
          <a:p>
            <a:r>
              <a:rPr lang="zh-CN" altLang="en-US" dirty="0" smtClean="0"/>
              <a:t>链路添加到流的路径中，达到较高的网络传输率，从而实现负载均衡。</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39</a:t>
            </a:fld>
            <a:endParaRPr lang="zh-CN" altLang="en-US"/>
          </a:p>
        </p:txBody>
      </p:sp>
    </p:spTree>
    <p:extLst>
      <p:ext uri="{BB962C8B-B14F-4D97-AF65-F5344CB8AC3E}">
        <p14:creationId xmlns:p14="http://schemas.microsoft.com/office/powerpoint/2010/main" val="431054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轮询调度算法前提假设服务器群处理性能均相等</a:t>
            </a:r>
            <a:endParaRPr lang="en-US" altLang="zh-CN" dirty="0" smtClean="0"/>
          </a:p>
          <a:p>
            <a:r>
              <a:rPr lang="en-US" altLang="zh-CN" dirty="0" smtClean="0"/>
              <a:t>2</a:t>
            </a:r>
            <a:r>
              <a:rPr lang="zh-CN" altLang="en-US" dirty="0" smtClean="0"/>
              <a:t>源地址散列调度算法用源</a:t>
            </a:r>
            <a:r>
              <a:rPr lang="en-US" altLang="zh-CN" dirty="0" err="1" smtClean="0"/>
              <a:t>ip</a:t>
            </a:r>
            <a:r>
              <a:rPr lang="zh-CN" altLang="en-US" dirty="0" smtClean="0"/>
              <a:t>地址做</a:t>
            </a:r>
            <a:r>
              <a:rPr lang="en-US" altLang="zh-CN" dirty="0" smtClean="0"/>
              <a:t>key</a:t>
            </a:r>
            <a:r>
              <a:rPr lang="zh-CN" altLang="en-US" dirty="0" smtClean="0"/>
              <a:t>，然后从静态已分配散列表查找对应的服务器</a:t>
            </a:r>
            <a:endParaRPr lang="en-US" altLang="zh-CN" dirty="0" smtClean="0"/>
          </a:p>
          <a:p>
            <a:r>
              <a:rPr lang="en-US" altLang="zh-CN" dirty="0" smtClean="0"/>
              <a:t>3</a:t>
            </a:r>
            <a:r>
              <a:rPr lang="zh-CN" altLang="en-US" dirty="0" smtClean="0"/>
              <a:t>最小连接调度算法，动态，通过服务器中正在连接数量来预计服务器的负载均衡状态，最新连接走最少连接的那台服务器</a:t>
            </a:r>
            <a:endParaRPr lang="en-US" altLang="zh-CN" dirty="0" smtClean="0"/>
          </a:p>
          <a:p>
            <a:r>
              <a:rPr lang="en-US" altLang="zh-CN" dirty="0" smtClean="0"/>
              <a:t>4</a:t>
            </a:r>
            <a:r>
              <a:rPr lang="zh-CN" altLang="en-US" dirty="0" smtClean="0"/>
              <a:t>加权轮询调度使用权值代表服务器的处理性能指标，高权值的服务器先得到连接</a:t>
            </a:r>
            <a:endParaRPr lang="en-US" altLang="zh-CN" dirty="0" smtClean="0"/>
          </a:p>
          <a:p>
            <a:r>
              <a:rPr lang="en-US" altLang="zh-CN" dirty="0" smtClean="0"/>
              <a:t>5</a:t>
            </a:r>
            <a:r>
              <a:rPr lang="zh-CN" altLang="en-US" dirty="0" smtClean="0"/>
              <a:t>将相同目标</a:t>
            </a:r>
            <a:r>
              <a:rPr lang="en-US" altLang="zh-CN" dirty="0" err="1" smtClean="0"/>
              <a:t>ip</a:t>
            </a:r>
            <a:r>
              <a:rPr lang="zh-CN" altLang="en-US" dirty="0" smtClean="0"/>
              <a:t>请求分配给同一台服务器，提高服务器访问的局部性</a:t>
            </a:r>
            <a:endParaRPr lang="en-US" altLang="zh-CN" dirty="0" smtClean="0"/>
          </a:p>
        </p:txBody>
      </p:sp>
      <p:sp>
        <p:nvSpPr>
          <p:cNvPr id="4" name="灯片编号占位符 3"/>
          <p:cNvSpPr>
            <a:spLocks noGrp="1"/>
          </p:cNvSpPr>
          <p:nvPr>
            <p:ph type="sldNum" sz="quarter" idx="10"/>
          </p:nvPr>
        </p:nvSpPr>
        <p:spPr/>
        <p:txBody>
          <a:bodyPr/>
          <a:lstStyle/>
          <a:p>
            <a:fld id="{BFCD3F9F-480C-4DB9-A73C-A1194327C824}" type="slidenum">
              <a:rPr lang="zh-CN" altLang="en-US" smtClean="0"/>
              <a:t>5</a:t>
            </a:fld>
            <a:endParaRPr lang="zh-CN" altLang="en-US"/>
          </a:p>
        </p:txBody>
      </p:sp>
    </p:spTree>
    <p:extLst>
      <p:ext uri="{BB962C8B-B14F-4D97-AF65-F5344CB8AC3E}">
        <p14:creationId xmlns:p14="http://schemas.microsoft.com/office/powerpoint/2010/main" val="3710203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Li Y[10]</a:t>
            </a:r>
            <a:r>
              <a:rPr lang="zh-CN" altLang="en-US" dirty="0" smtClean="0"/>
              <a:t>通过端口流量信息监控和数据流的调度，统计出链路的负载情况，利用单跳（</a:t>
            </a:r>
            <a:r>
              <a:rPr lang="en-US" altLang="zh-CN" dirty="0" smtClean="0"/>
              <a:t>link</a:t>
            </a:r>
            <a:r>
              <a:rPr lang="zh-CN" altLang="en-US" dirty="0" smtClean="0"/>
              <a:t>）贪心算法进行选路，将当前最小负载</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单指标就比如</a:t>
            </a:r>
            <a:r>
              <a:rPr lang="en-US" altLang="zh-CN" dirty="0" err="1" smtClean="0"/>
              <a:t>dijskra</a:t>
            </a:r>
            <a:r>
              <a:rPr lang="zh-CN" altLang="en-US" dirty="0" smtClean="0"/>
              <a:t>的时延</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40</a:t>
            </a:fld>
            <a:endParaRPr lang="zh-CN" altLang="en-US"/>
          </a:p>
        </p:txBody>
      </p:sp>
    </p:spTree>
    <p:extLst>
      <p:ext uri="{BB962C8B-B14F-4D97-AF65-F5344CB8AC3E}">
        <p14:creationId xmlns:p14="http://schemas.microsoft.com/office/powerpoint/2010/main" val="208440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GLB[13]</a:t>
            </a:r>
            <a:r>
              <a:rPr lang="zh-CN" altLang="en-US" dirty="0" smtClean="0"/>
              <a:t>为网络中的“</a:t>
            </a:r>
            <a:r>
              <a:rPr lang="zh-CN" altLang="en-US" dirty="0" smtClean="0">
                <a:solidFill>
                  <a:srgbClr val="FF0000"/>
                </a:solidFill>
              </a:rPr>
              <a:t>每一对”主机</a:t>
            </a:r>
            <a:r>
              <a:rPr lang="zh-CN" altLang="en-US" dirty="0" smtClean="0"/>
              <a:t>维护着他们之间可能存在的路径集合，针对每一个路径中的完整路径计算出路径权重，最后根据路径权重进行选路。这一算法改进了</a:t>
            </a:r>
            <a:r>
              <a:rPr lang="en-US" altLang="zh-CN" dirty="0" smtClean="0"/>
              <a:t>DLB</a:t>
            </a:r>
            <a:r>
              <a:rPr lang="zh-CN" altLang="en-US" dirty="0" smtClean="0"/>
              <a:t>算法陷入局部最优的问题但因为需要维护所有路径，当网络变大时有可能出现性能瓶颈。</a:t>
            </a:r>
            <a:endParaRPr lang="en-US" altLang="zh-CN" dirty="0" smtClean="0"/>
          </a:p>
          <a:p>
            <a:r>
              <a:rPr lang="en-US" altLang="zh-CN" dirty="0" smtClean="0"/>
              <a:t>DSLB[14]</a:t>
            </a:r>
            <a:r>
              <a:rPr lang="zh-CN" altLang="en-US" dirty="0" smtClean="0"/>
              <a:t>提出的也是基于</a:t>
            </a:r>
            <a:r>
              <a:rPr lang="en-US" altLang="zh-CN" dirty="0" smtClean="0"/>
              <a:t>DLB</a:t>
            </a:r>
            <a:r>
              <a:rPr lang="zh-CN" altLang="en-US" dirty="0" smtClean="0"/>
              <a:t>算法改进的</a:t>
            </a:r>
            <a:r>
              <a:rPr lang="en-US" altLang="zh-CN" dirty="0" smtClean="0"/>
              <a:t>DSLB</a:t>
            </a:r>
            <a:r>
              <a:rPr lang="zh-CN" altLang="en-US" dirty="0" smtClean="0"/>
              <a:t>算法。</a:t>
            </a:r>
            <a:r>
              <a:rPr lang="en-US" altLang="zh-CN" dirty="0" smtClean="0"/>
              <a:t>DSLB</a:t>
            </a:r>
            <a:r>
              <a:rPr lang="zh-CN" altLang="en-US" dirty="0" smtClean="0"/>
              <a:t>算法分别维护者上行，下行路径及链路负载表，按照最大最小话法则选择路径可用带宽，根据变异系数选择出最后路径。</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41</a:t>
            </a:fld>
            <a:endParaRPr lang="zh-CN" altLang="en-US"/>
          </a:p>
        </p:txBody>
      </p:sp>
    </p:spTree>
    <p:extLst>
      <p:ext uri="{BB962C8B-B14F-4D97-AF65-F5344CB8AC3E}">
        <p14:creationId xmlns:p14="http://schemas.microsoft.com/office/powerpoint/2010/main" val="392085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上图所示，首先（左图）物体处于非晶体状态。我们将固体加温至充分高（中图），再让其徐徐冷却，也就退火（右图）。加温时，固体内部粒子随温升变为无序状，内能增大，而徐徐冷却时粒子渐趋有序，在每个温度都达到平衡态，最后在常温时达到基态，内能减为最小（此时物体以晶体形态呈</a:t>
            </a:r>
            <a:endParaRPr lang="en-US" altLang="zh-CN" dirty="0" smtClean="0"/>
          </a:p>
          <a:p>
            <a:r>
              <a:rPr lang="zh-CN" altLang="en-US" dirty="0" smtClean="0"/>
              <a:t>缓缓降温，使得物体分子在每一温度时，能够有足够时间找到安顿位置，则逐渐地，到最后可得到最低能态，系统最安稳。现）。</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43</a:t>
            </a:fld>
            <a:endParaRPr lang="zh-CN" altLang="en-US"/>
          </a:p>
        </p:txBody>
      </p:sp>
    </p:spTree>
    <p:extLst>
      <p:ext uri="{BB962C8B-B14F-4D97-AF65-F5344CB8AC3E}">
        <p14:creationId xmlns:p14="http://schemas.microsoft.com/office/powerpoint/2010/main" val="22662705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想象一下如果我们现在有下面这样一个函数，现在想求函数的（全局）最优解。如果采用</a:t>
            </a:r>
            <a:r>
              <a:rPr lang="en-US" altLang="zh-CN" dirty="0" smtClean="0"/>
              <a:t>Greedy</a:t>
            </a:r>
            <a:r>
              <a:rPr lang="zh-CN" altLang="en-US" dirty="0" smtClean="0"/>
              <a:t>策略，那么从</a:t>
            </a:r>
            <a:r>
              <a:rPr lang="en-US" altLang="zh-CN" dirty="0" smtClean="0"/>
              <a:t>A</a:t>
            </a:r>
            <a:r>
              <a:rPr lang="zh-CN" altLang="en-US" dirty="0" smtClean="0"/>
              <a:t>点开始试探，如果函数值继续减少，那么试探过程就会继续。而当到达点</a:t>
            </a:r>
            <a:r>
              <a:rPr lang="en-US" altLang="zh-CN" dirty="0" smtClean="0"/>
              <a:t>B</a:t>
            </a:r>
            <a:r>
              <a:rPr lang="zh-CN" altLang="en-US" dirty="0" smtClean="0"/>
              <a:t>时，显然我们的探求过程就结束了（因为无论朝哪个方向努力，结果只会越来越大）。最终我们只能找打一个局部最后解</a:t>
            </a:r>
            <a:r>
              <a:rPr lang="en-US" altLang="zh-CN" dirty="0" smtClean="0"/>
              <a:t>B</a:t>
            </a:r>
            <a:r>
              <a:rPr lang="zh-CN" altLang="en-US" dirty="0" smtClean="0"/>
              <a:t>。</a:t>
            </a:r>
            <a:endParaRPr lang="en-US" altLang="zh-CN" dirty="0" smtClean="0"/>
          </a:p>
          <a:p>
            <a:r>
              <a:rPr lang="zh-CN" altLang="en-US" dirty="0" smtClean="0"/>
              <a:t>模拟退火其实也是一种</a:t>
            </a:r>
            <a:r>
              <a:rPr lang="en-US" altLang="zh-CN" dirty="0" smtClean="0"/>
              <a:t>Greedy</a:t>
            </a:r>
            <a:r>
              <a:rPr lang="zh-CN" altLang="en-US" dirty="0" smtClean="0"/>
              <a:t>算法，但是它的搜索过程引入了随机因素。模拟退火算法以一定的概率来接受一个比当前解要差的解，因此有可能会跳出这个局部的最优解，达到全局的最优解。以上图为例，模拟退火算法在搜索到局部最优解</a:t>
            </a:r>
            <a:r>
              <a:rPr lang="en-US" altLang="zh-CN" dirty="0" smtClean="0"/>
              <a:t>B</a:t>
            </a:r>
            <a:r>
              <a:rPr lang="zh-CN" altLang="en-US" dirty="0" smtClean="0"/>
              <a:t>后，会以一定的概率接受向右继续移动。也许经过几次这样的不是局部最优的移动后会到达</a:t>
            </a:r>
            <a:r>
              <a:rPr lang="en-US" altLang="zh-CN" dirty="0" smtClean="0"/>
              <a:t>B </a:t>
            </a:r>
            <a:r>
              <a:rPr lang="zh-CN" altLang="en-US" dirty="0" smtClean="0"/>
              <a:t>和</a:t>
            </a:r>
            <a:r>
              <a:rPr lang="en-US" altLang="zh-CN" dirty="0" smtClean="0"/>
              <a:t>C</a:t>
            </a:r>
            <a:r>
              <a:rPr lang="zh-CN" altLang="en-US" dirty="0" smtClean="0"/>
              <a:t>之间的峰点，于是就跳出了局部最小值</a:t>
            </a:r>
            <a:r>
              <a:rPr lang="en-US" altLang="zh-CN" dirty="0" smtClean="0"/>
              <a:t>B</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44</a:t>
            </a:fld>
            <a:endParaRPr lang="zh-CN" altLang="en-US"/>
          </a:p>
        </p:txBody>
      </p:sp>
    </p:spTree>
    <p:extLst>
      <p:ext uri="{BB962C8B-B14F-4D97-AF65-F5344CB8AC3E}">
        <p14:creationId xmlns:p14="http://schemas.microsoft.com/office/powerpoint/2010/main" val="1042413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45</a:t>
            </a:fld>
            <a:endParaRPr lang="zh-CN" altLang="en-US"/>
          </a:p>
        </p:txBody>
      </p:sp>
    </p:spTree>
    <p:extLst>
      <p:ext uri="{BB962C8B-B14F-4D97-AF65-F5344CB8AC3E}">
        <p14:creationId xmlns:p14="http://schemas.microsoft.com/office/powerpoint/2010/main" val="18846153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46</a:t>
            </a:fld>
            <a:endParaRPr lang="zh-CN" altLang="en-US"/>
          </a:p>
        </p:txBody>
      </p:sp>
    </p:spTree>
    <p:extLst>
      <p:ext uri="{BB962C8B-B14F-4D97-AF65-F5344CB8AC3E}">
        <p14:creationId xmlns:p14="http://schemas.microsoft.com/office/powerpoint/2010/main" val="12330475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Hedera</a:t>
            </a:r>
            <a:r>
              <a:rPr lang="zh-CN" altLang="en-US" dirty="0" smtClean="0"/>
              <a:t>结合</a:t>
            </a:r>
            <a:r>
              <a:rPr lang="en-US" altLang="zh-CN" dirty="0" err="1" smtClean="0"/>
              <a:t>openflow</a:t>
            </a:r>
            <a:r>
              <a:rPr lang="zh-CN" altLang="en-US" dirty="0" smtClean="0"/>
              <a:t>技术，动态地估测大象流的需求带宽，并且使用模拟退火算法计算得出大象流的放置路径，通过对大象流的调度提高数据中心带宽的利用率。</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48</a:t>
            </a:fld>
            <a:endParaRPr lang="zh-CN" altLang="en-US"/>
          </a:p>
        </p:txBody>
      </p:sp>
    </p:spTree>
    <p:extLst>
      <p:ext uri="{BB962C8B-B14F-4D97-AF65-F5344CB8AC3E}">
        <p14:creationId xmlns:p14="http://schemas.microsoft.com/office/powerpoint/2010/main" val="3368517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elasticTree</a:t>
            </a:r>
            <a:r>
              <a:rPr lang="zh-CN" altLang="en-US" dirty="0" smtClean="0"/>
              <a:t>中使用贪婪装箱</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49</a:t>
            </a:fld>
            <a:endParaRPr lang="zh-CN" altLang="en-US"/>
          </a:p>
        </p:txBody>
      </p:sp>
    </p:spTree>
    <p:extLst>
      <p:ext uri="{BB962C8B-B14F-4D97-AF65-F5344CB8AC3E}">
        <p14:creationId xmlns:p14="http://schemas.microsoft.com/office/powerpoint/2010/main" val="20810395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50</a:t>
            </a:fld>
            <a:endParaRPr lang="zh-CN" altLang="en-US"/>
          </a:p>
        </p:txBody>
      </p:sp>
    </p:spTree>
    <p:extLst>
      <p:ext uri="{BB962C8B-B14F-4D97-AF65-F5344CB8AC3E}">
        <p14:creationId xmlns:p14="http://schemas.microsoft.com/office/powerpoint/2010/main" val="188667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要求求解箱子数目，也就是说不能确定会占用多少个箱子</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51</a:t>
            </a:fld>
            <a:endParaRPr lang="zh-CN" altLang="en-US"/>
          </a:p>
        </p:txBody>
      </p:sp>
    </p:spTree>
    <p:extLst>
      <p:ext uri="{BB962C8B-B14F-4D97-AF65-F5344CB8AC3E}">
        <p14:creationId xmlns:p14="http://schemas.microsoft.com/office/powerpoint/2010/main" val="758441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一般现代控制器系统都是集群形式的</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6</a:t>
            </a:fld>
            <a:endParaRPr lang="zh-CN" altLang="en-US"/>
          </a:p>
        </p:txBody>
      </p:sp>
    </p:spTree>
    <p:extLst>
      <p:ext uri="{BB962C8B-B14F-4D97-AF65-F5344CB8AC3E}">
        <p14:creationId xmlns:p14="http://schemas.microsoft.com/office/powerpoint/2010/main" val="31079717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http://v.youku.com/v_show/id_XODAwNDYwMTA0.html</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53</a:t>
            </a:fld>
            <a:endParaRPr lang="zh-CN" altLang="en-US"/>
          </a:p>
        </p:txBody>
      </p:sp>
    </p:spTree>
    <p:extLst>
      <p:ext uri="{BB962C8B-B14F-4D97-AF65-F5344CB8AC3E}">
        <p14:creationId xmlns:p14="http://schemas.microsoft.com/office/powerpoint/2010/main" val="12019274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54</a:t>
            </a:fld>
            <a:endParaRPr lang="zh-CN" altLang="en-US"/>
          </a:p>
        </p:txBody>
      </p:sp>
    </p:spTree>
    <p:extLst>
      <p:ext uri="{BB962C8B-B14F-4D97-AF65-F5344CB8AC3E}">
        <p14:creationId xmlns:p14="http://schemas.microsoft.com/office/powerpoint/2010/main" val="3329247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核心思想：先评估可用的路径，然后选择最左边的具有充足带宽的路径</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55</a:t>
            </a:fld>
            <a:endParaRPr lang="zh-CN" altLang="en-US"/>
          </a:p>
        </p:txBody>
      </p:sp>
    </p:spTree>
    <p:extLst>
      <p:ext uri="{BB962C8B-B14F-4D97-AF65-F5344CB8AC3E}">
        <p14:creationId xmlns:p14="http://schemas.microsoft.com/office/powerpoint/2010/main" val="716334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基于胖树拓扑特性的启发式算法依赖流划分，也没有考虑整个网络的流量状况。</a:t>
            </a:r>
            <a:endParaRPr lang="en-US" altLang="zh-CN" dirty="0" smtClean="0"/>
          </a:p>
          <a:p>
            <a:r>
              <a:rPr lang="zh-CN" altLang="en-US" dirty="0" smtClean="0"/>
              <a:t>缺点：基于直观和经验构造，收敛慢。</a:t>
            </a:r>
            <a:endParaRPr lang="en-US" altLang="zh-CN" dirty="0" smtClean="0"/>
          </a:p>
          <a:p>
            <a:r>
              <a:rPr lang="zh-CN" altLang="en-US" dirty="0" smtClean="0">
                <a:hlinkClick r:id="rId3"/>
              </a:rPr>
              <a:t>模拟退火法</a:t>
            </a:r>
            <a:r>
              <a:rPr lang="zh-CN" altLang="en-US" dirty="0" smtClean="0"/>
              <a:t>也算启发式算法。</a:t>
            </a:r>
            <a:endParaRPr lang="en-US" altLang="zh-CN" dirty="0" smtClean="0"/>
          </a:p>
        </p:txBody>
      </p:sp>
      <p:sp>
        <p:nvSpPr>
          <p:cNvPr id="4" name="灯片编号占位符 3"/>
          <p:cNvSpPr>
            <a:spLocks noGrp="1"/>
          </p:cNvSpPr>
          <p:nvPr>
            <p:ph type="sldNum" sz="quarter" idx="10"/>
          </p:nvPr>
        </p:nvSpPr>
        <p:spPr/>
        <p:txBody>
          <a:bodyPr/>
          <a:lstStyle/>
          <a:p>
            <a:fld id="{BFCD3F9F-480C-4DB9-A73C-A1194327C824}" type="slidenum">
              <a:rPr lang="zh-CN" altLang="en-US" smtClean="0"/>
              <a:t>56</a:t>
            </a:fld>
            <a:endParaRPr lang="zh-CN" altLang="en-US"/>
          </a:p>
        </p:txBody>
      </p:sp>
    </p:spTree>
    <p:extLst>
      <p:ext uri="{BB962C8B-B14F-4D97-AF65-F5344CB8AC3E}">
        <p14:creationId xmlns:p14="http://schemas.microsoft.com/office/powerpoint/2010/main" val="924038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57</a:t>
            </a:fld>
            <a:endParaRPr lang="zh-CN" altLang="en-US"/>
          </a:p>
        </p:txBody>
      </p:sp>
    </p:spTree>
    <p:extLst>
      <p:ext uri="{BB962C8B-B14F-4D97-AF65-F5344CB8AC3E}">
        <p14:creationId xmlns:p14="http://schemas.microsoft.com/office/powerpoint/2010/main" val="12623903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具有多路径能力的胖树拓扑因其充裕带宽和高容错性，在数据中心网络中已经成为一种很受欢迎的网络拓扑。</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58</a:t>
            </a:fld>
            <a:endParaRPr lang="zh-CN" altLang="en-US"/>
          </a:p>
        </p:txBody>
      </p:sp>
    </p:spTree>
    <p:extLst>
      <p:ext uri="{BB962C8B-B14F-4D97-AF65-F5344CB8AC3E}">
        <p14:creationId xmlns:p14="http://schemas.microsoft.com/office/powerpoint/2010/main" val="32805953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59</a:t>
            </a:fld>
            <a:endParaRPr lang="zh-CN" altLang="en-US"/>
          </a:p>
        </p:txBody>
      </p:sp>
    </p:spTree>
    <p:extLst>
      <p:ext uri="{BB962C8B-B14F-4D97-AF65-F5344CB8AC3E}">
        <p14:creationId xmlns:p14="http://schemas.microsoft.com/office/powerpoint/2010/main" val="24039179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tah</a:t>
            </a:r>
            <a:r>
              <a:rPr lang="zh-CN" altLang="en-US" dirty="0" smtClean="0"/>
              <a:t>也是基于胖树拓扑，不过他是一种基于拓扑感知启发式算法</a:t>
            </a:r>
            <a:r>
              <a:rPr lang="en-US" altLang="zh-CN" dirty="0" smtClean="0"/>
              <a:t>(</a:t>
            </a:r>
            <a:r>
              <a:rPr lang="zh-CN" altLang="en-US" dirty="0" smtClean="0"/>
              <a:t>典型的启发式算法有神经网络，蚁群算法，模拟退火算法）</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61</a:t>
            </a:fld>
            <a:endParaRPr lang="zh-CN" altLang="en-US"/>
          </a:p>
        </p:txBody>
      </p:sp>
    </p:spTree>
    <p:extLst>
      <p:ext uri="{BB962C8B-B14F-4D97-AF65-F5344CB8AC3E}">
        <p14:creationId xmlns:p14="http://schemas.microsoft.com/office/powerpoint/2010/main" val="4825788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62</a:t>
            </a:fld>
            <a:endParaRPr lang="zh-CN" altLang="en-US"/>
          </a:p>
        </p:txBody>
      </p:sp>
    </p:spTree>
    <p:extLst>
      <p:ext uri="{BB962C8B-B14F-4D97-AF65-F5344CB8AC3E}">
        <p14:creationId xmlns:p14="http://schemas.microsoft.com/office/powerpoint/2010/main" val="36495607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63</a:t>
            </a:fld>
            <a:endParaRPr lang="zh-CN" altLang="en-US"/>
          </a:p>
        </p:txBody>
      </p:sp>
    </p:spTree>
    <p:extLst>
      <p:ext uri="{BB962C8B-B14F-4D97-AF65-F5344CB8AC3E}">
        <p14:creationId xmlns:p14="http://schemas.microsoft.com/office/powerpoint/2010/main" val="598329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7</a:t>
            </a:fld>
            <a:endParaRPr lang="zh-CN" altLang="en-US"/>
          </a:p>
        </p:txBody>
      </p:sp>
    </p:spTree>
    <p:extLst>
      <p:ext uri="{BB962C8B-B14F-4D97-AF65-F5344CB8AC3E}">
        <p14:creationId xmlns:p14="http://schemas.microsoft.com/office/powerpoint/2010/main" val="33772159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65</a:t>
            </a:fld>
            <a:endParaRPr lang="zh-CN" altLang="en-US"/>
          </a:p>
        </p:txBody>
      </p:sp>
    </p:spTree>
    <p:extLst>
      <p:ext uri="{BB962C8B-B14F-4D97-AF65-F5344CB8AC3E}">
        <p14:creationId xmlns:p14="http://schemas.microsoft.com/office/powerpoint/2010/main" val="23722226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考虑胖树网络的结构特性，流量只需确定源节点到所需到达的最高层节点，向下传输路径随之确定。</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66</a:t>
            </a:fld>
            <a:endParaRPr lang="zh-CN" altLang="en-US"/>
          </a:p>
        </p:txBody>
      </p:sp>
    </p:spTree>
    <p:extLst>
      <p:ext uri="{BB962C8B-B14F-4D97-AF65-F5344CB8AC3E}">
        <p14:creationId xmlns:p14="http://schemas.microsoft.com/office/powerpoint/2010/main" val="13896299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71</a:t>
            </a:fld>
            <a:endParaRPr lang="zh-CN" altLang="en-US"/>
          </a:p>
        </p:txBody>
      </p:sp>
    </p:spTree>
    <p:extLst>
      <p:ext uri="{BB962C8B-B14F-4D97-AF65-F5344CB8AC3E}">
        <p14:creationId xmlns:p14="http://schemas.microsoft.com/office/powerpoint/2010/main" val="1222488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每次测试时间</a:t>
            </a:r>
            <a:r>
              <a:rPr lang="en-US" altLang="zh-CN" dirty="0" smtClean="0"/>
              <a:t>50s</a:t>
            </a:r>
          </a:p>
          <a:p>
            <a:r>
              <a:rPr lang="zh-CN" altLang="en-US" dirty="0" smtClean="0"/>
              <a:t>在</a:t>
            </a:r>
            <a:r>
              <a:rPr lang="en-US" altLang="zh-CN" dirty="0" err="1" smtClean="0"/>
              <a:t>mininet</a:t>
            </a:r>
            <a:r>
              <a:rPr lang="zh-CN" altLang="en-US" dirty="0" smtClean="0"/>
              <a:t>中输入</a:t>
            </a:r>
            <a:r>
              <a:rPr lang="en-US" altLang="zh-CN" dirty="0" err="1" smtClean="0"/>
              <a:t>Cli</a:t>
            </a:r>
            <a:r>
              <a:rPr lang="zh-CN" altLang="en-US" dirty="0" smtClean="0"/>
              <a:t>命令</a:t>
            </a:r>
            <a:r>
              <a:rPr lang="en-US" altLang="zh-CN" dirty="0" smtClean="0"/>
              <a:t>:</a:t>
            </a:r>
            <a:r>
              <a:rPr lang="en-US" altLang="zh-CN" dirty="0" err="1" smtClean="0"/>
              <a:t>iperfmulti</a:t>
            </a:r>
            <a:r>
              <a:rPr lang="en-US" altLang="zh-CN" dirty="0" smtClean="0"/>
              <a:t> 0.02m 50</a:t>
            </a:r>
            <a:r>
              <a:rPr lang="zh-CN" altLang="en-US" dirty="0" smtClean="0"/>
              <a:t>则表示随机模式下流量负载为</a:t>
            </a:r>
            <a:r>
              <a:rPr lang="en-US" altLang="zh-CN" dirty="0" smtClean="0"/>
              <a:t>0.4</a:t>
            </a:r>
            <a:r>
              <a:rPr lang="zh-CN" altLang="en-US" dirty="0" smtClean="0"/>
              <a:t>生成流量进行测试。</a:t>
            </a:r>
            <a:r>
              <a:rPr lang="en-US" altLang="zh-CN" dirty="0" err="1" smtClean="0"/>
              <a:t>iperfpb</a:t>
            </a:r>
            <a:r>
              <a:rPr lang="en-US" altLang="zh-CN" baseline="0" dirty="0" smtClean="0"/>
              <a:t> 0.03m 50</a:t>
            </a:r>
            <a:r>
              <a:rPr lang="zh-CN" altLang="en-US" baseline="0" dirty="0" smtClean="0"/>
              <a:t>则表示集中模式下流量负载为</a:t>
            </a:r>
            <a:r>
              <a:rPr lang="en-US" altLang="zh-CN" baseline="0" dirty="0" smtClean="0"/>
              <a:t>0.6</a:t>
            </a:r>
            <a:r>
              <a:rPr lang="zh-CN" altLang="en-US" baseline="0" dirty="0" smtClean="0"/>
              <a:t>生成流量进行测试。</a:t>
            </a:r>
            <a:endParaRPr lang="en-US" altLang="zh-CN" baseline="0" dirty="0" smtClean="0"/>
          </a:p>
          <a:p>
            <a:r>
              <a:rPr lang="zh-CN" altLang="en-US" baseline="0" dirty="0" smtClean="0"/>
              <a:t>本次测试根据指定的链路最大带宽在两种模式中分别指定流量负载为</a:t>
            </a:r>
            <a:r>
              <a:rPr lang="en-US" altLang="zh-CN" baseline="0" dirty="0" smtClean="0"/>
              <a:t>0.1</a:t>
            </a:r>
            <a:r>
              <a:rPr lang="zh-CN" altLang="en-US" baseline="0" dirty="0" smtClean="0"/>
              <a:t>到</a:t>
            </a:r>
            <a:r>
              <a:rPr lang="en-US" altLang="zh-CN" baseline="0" dirty="0" smtClean="0"/>
              <a:t>0.9</a:t>
            </a:r>
            <a:r>
              <a:rPr lang="zh-CN" altLang="en-US" baseline="0" dirty="0" smtClean="0"/>
              <a:t>进行测试，测试时间均为</a:t>
            </a:r>
            <a:r>
              <a:rPr lang="en-US" altLang="zh-CN" baseline="0" dirty="0" smtClean="0"/>
              <a:t>50s</a:t>
            </a:r>
            <a:r>
              <a:rPr lang="zh-CN" altLang="en-US" baseline="0" dirty="0" smtClean="0"/>
              <a:t>，流量负载即为所有和主机直接相连的链路实际占用带宽与所有链路带宽容量之比。</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73</a:t>
            </a:fld>
            <a:endParaRPr lang="zh-CN" altLang="en-US"/>
          </a:p>
        </p:txBody>
      </p:sp>
    </p:spTree>
    <p:extLst>
      <p:ext uri="{BB962C8B-B14F-4D97-AF65-F5344CB8AC3E}">
        <p14:creationId xmlns:p14="http://schemas.microsoft.com/office/powerpoint/2010/main" val="15726164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技术选型角度初步方案是</a:t>
            </a:r>
            <a:r>
              <a:rPr lang="en-US" altLang="zh-CN" dirty="0" smtClean="0"/>
              <a:t>:</a:t>
            </a:r>
            <a:r>
              <a:rPr lang="en-US" altLang="zh-CN" dirty="0" err="1" smtClean="0"/>
              <a:t>onos</a:t>
            </a:r>
            <a:r>
              <a:rPr lang="zh-CN" altLang="en-US" dirty="0" smtClean="0"/>
              <a:t>做控制器，</a:t>
            </a:r>
            <a:r>
              <a:rPr lang="en-US" altLang="zh-CN" dirty="0" err="1" smtClean="0"/>
              <a:t>mininet</a:t>
            </a:r>
            <a:r>
              <a:rPr lang="zh-CN" altLang="en-US" dirty="0" smtClean="0"/>
              <a:t>做拓扑，</a:t>
            </a:r>
            <a:r>
              <a:rPr lang="en-US" altLang="zh-CN" dirty="0" err="1" smtClean="0"/>
              <a:t>iperf</a:t>
            </a:r>
            <a:r>
              <a:rPr lang="en-US" altLang="zh-CN" dirty="0" smtClean="0"/>
              <a:t>/</a:t>
            </a:r>
            <a:r>
              <a:rPr lang="en-US" altLang="zh-CN" dirty="0" err="1" smtClean="0"/>
              <a:t>Cbench</a:t>
            </a:r>
            <a:r>
              <a:rPr lang="zh-CN" altLang="en-US" dirty="0" smtClean="0"/>
              <a:t>做性能测试</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75</a:t>
            </a:fld>
            <a:endParaRPr lang="zh-CN" altLang="en-US"/>
          </a:p>
        </p:txBody>
      </p:sp>
    </p:spTree>
    <p:extLst>
      <p:ext uri="{BB962C8B-B14F-4D97-AF65-F5344CB8AC3E}">
        <p14:creationId xmlns:p14="http://schemas.microsoft.com/office/powerpoint/2010/main" val="21339823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onos</a:t>
            </a:r>
            <a:r>
              <a:rPr lang="zh-CN" altLang="en-US" dirty="0" smtClean="0"/>
              <a:t>具有的核心功能主要包括：北向接口抽象层</a:t>
            </a:r>
            <a:r>
              <a:rPr lang="en-US" altLang="zh-CN" dirty="0" smtClean="0"/>
              <a:t>/APIs,</a:t>
            </a:r>
            <a:r>
              <a:rPr lang="zh-CN" altLang="en-US" dirty="0" smtClean="0"/>
              <a:t>分布式核心，南向接口抽象层</a:t>
            </a:r>
            <a:r>
              <a:rPr lang="en-US" altLang="zh-CN" dirty="0" smtClean="0"/>
              <a:t>/APIs,</a:t>
            </a:r>
            <a:r>
              <a:rPr lang="zh-CN" altLang="en-US" dirty="0" smtClean="0"/>
              <a:t>软件模块化。</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77</a:t>
            </a:fld>
            <a:endParaRPr lang="zh-CN" altLang="en-US"/>
          </a:p>
        </p:txBody>
      </p:sp>
    </p:spTree>
    <p:extLst>
      <p:ext uri="{BB962C8B-B14F-4D97-AF65-F5344CB8AC3E}">
        <p14:creationId xmlns:p14="http://schemas.microsoft.com/office/powerpoint/2010/main" val="39109555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优势：</a:t>
            </a:r>
            <a:endParaRPr lang="en-US" altLang="zh-CN" dirty="0" smtClean="0"/>
          </a:p>
          <a:p>
            <a:r>
              <a:rPr lang="en-US" altLang="zh-CN" dirty="0" smtClean="0"/>
              <a:t>1,</a:t>
            </a:r>
            <a:r>
              <a:rPr lang="zh-CN" altLang="en-US" dirty="0" smtClean="0"/>
              <a:t>保证结构完整性和连贯性</a:t>
            </a:r>
            <a:endParaRPr lang="en-US" altLang="zh-CN" dirty="0" smtClean="0"/>
          </a:p>
          <a:p>
            <a:r>
              <a:rPr lang="en-US" altLang="zh-CN" dirty="0" smtClean="0"/>
              <a:t>2</a:t>
            </a:r>
            <a:r>
              <a:rPr lang="zh-CN" altLang="en-US" dirty="0" smtClean="0"/>
              <a:t>，简化测试结构，允许更多的集成测试</a:t>
            </a:r>
            <a:endParaRPr lang="en-US" altLang="zh-CN" dirty="0" smtClean="0"/>
          </a:p>
          <a:p>
            <a:r>
              <a:rPr lang="en-US" altLang="zh-CN" dirty="0" smtClean="0"/>
              <a:t>3</a:t>
            </a:r>
            <a:r>
              <a:rPr lang="zh-CN" altLang="en-US" dirty="0" smtClean="0"/>
              <a:t>，减小系统某部分改变的影响，从而降低维护难度</a:t>
            </a:r>
            <a:endParaRPr lang="en-US" altLang="zh-CN" dirty="0" smtClean="0"/>
          </a:p>
          <a:p>
            <a:r>
              <a:rPr lang="en-US" altLang="zh-CN" dirty="0" smtClean="0"/>
              <a:t>4</a:t>
            </a:r>
            <a:r>
              <a:rPr lang="zh-CN" altLang="en-US" dirty="0" smtClean="0"/>
              <a:t>，组件具有可拓展和可定制的特性</a:t>
            </a:r>
            <a:endParaRPr lang="en-US" altLang="zh-CN" dirty="0" smtClean="0"/>
          </a:p>
          <a:p>
            <a:r>
              <a:rPr lang="en-US" altLang="zh-CN" dirty="0" smtClean="0"/>
              <a:t>5</a:t>
            </a:r>
            <a:r>
              <a:rPr lang="zh-CN" altLang="en-US" dirty="0" smtClean="0"/>
              <a:t>，规避循环依赖的情况（</a:t>
            </a:r>
            <a:r>
              <a:rPr lang="en-US" altLang="zh-CN" dirty="0" smtClean="0"/>
              <a:t>DAG</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80</a:t>
            </a:fld>
            <a:endParaRPr lang="zh-CN" altLang="en-US"/>
          </a:p>
        </p:txBody>
      </p:sp>
    </p:spTree>
    <p:extLst>
      <p:ext uri="{BB962C8B-B14F-4D97-AF65-F5344CB8AC3E}">
        <p14:creationId xmlns:p14="http://schemas.microsoft.com/office/powerpoint/2010/main" val="19948484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83</a:t>
            </a:fld>
            <a:endParaRPr lang="zh-CN" altLang="en-US"/>
          </a:p>
        </p:txBody>
      </p:sp>
    </p:spTree>
    <p:extLst>
      <p:ext uri="{BB962C8B-B14F-4D97-AF65-F5344CB8AC3E}">
        <p14:creationId xmlns:p14="http://schemas.microsoft.com/office/powerpoint/2010/main" val="429110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把部分逻辑部署在交换机上，提高了交换机的复杂性，不适用于大规模网络的部署</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9</a:t>
            </a:fld>
            <a:endParaRPr lang="zh-CN" altLang="en-US"/>
          </a:p>
        </p:txBody>
      </p:sp>
    </p:spTree>
    <p:extLst>
      <p:ext uri="{BB962C8B-B14F-4D97-AF65-F5344CB8AC3E}">
        <p14:creationId xmlns:p14="http://schemas.microsoft.com/office/powerpoint/2010/main" val="4294752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Kandoo</a:t>
            </a:r>
            <a:r>
              <a:rPr lang="zh-CN" altLang="en-US" dirty="0" smtClean="0"/>
              <a:t>结构中将控制器分为两类，本地控制器和根控制器，本地控制器负责本地控制域内网络状态管理，根控制器负责管理全局网络状态和运行获取全局网络状态的应用。</a:t>
            </a:r>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11</a:t>
            </a:fld>
            <a:endParaRPr lang="zh-CN" altLang="en-US"/>
          </a:p>
        </p:txBody>
      </p:sp>
    </p:spTree>
    <p:extLst>
      <p:ext uri="{BB962C8B-B14F-4D97-AF65-F5344CB8AC3E}">
        <p14:creationId xmlns:p14="http://schemas.microsoft.com/office/powerpoint/2010/main" val="2810690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Onos</a:t>
            </a:r>
            <a:r>
              <a:rPr lang="zh-CN" altLang="en-US" dirty="0" smtClean="0"/>
              <a:t>的多控制器构建和</a:t>
            </a:r>
            <a:r>
              <a:rPr lang="en-US" altLang="zh-CN" dirty="0" err="1" smtClean="0"/>
              <a:t>opendaylight</a:t>
            </a:r>
            <a:r>
              <a:rPr lang="zh-CN" altLang="en-US" dirty="0" smtClean="0"/>
              <a:t>差不多</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BFCD3F9F-480C-4DB9-A73C-A1194327C824}" type="slidenum">
              <a:rPr lang="zh-CN" altLang="en-US" smtClean="0"/>
              <a:t>12</a:t>
            </a:fld>
            <a:endParaRPr lang="zh-CN" altLang="en-US"/>
          </a:p>
        </p:txBody>
      </p:sp>
    </p:spTree>
    <p:extLst>
      <p:ext uri="{BB962C8B-B14F-4D97-AF65-F5344CB8AC3E}">
        <p14:creationId xmlns:p14="http://schemas.microsoft.com/office/powerpoint/2010/main" val="28146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Packet-in</a:t>
            </a:r>
            <a:r>
              <a:rPr lang="zh-CN" altLang="en-US" dirty="0" smtClean="0"/>
              <a:t>上传，计算路径和对流的处理策略之后，将这些信息封装到</a:t>
            </a:r>
            <a:r>
              <a:rPr lang="en-US" altLang="zh-CN" dirty="0" smtClean="0"/>
              <a:t>packet-out</a:t>
            </a:r>
            <a:r>
              <a:rPr lang="zh-CN" altLang="en-US" dirty="0" smtClean="0"/>
              <a:t>消息中，控制器通过安全通道返回到交换机。</a:t>
            </a:r>
            <a:endParaRPr lang="en-US" altLang="zh-CN" dirty="0" smtClean="0"/>
          </a:p>
          <a:p>
            <a:r>
              <a:rPr lang="en-US" altLang="zh-CN" dirty="0" smtClean="0"/>
              <a:t>Role-request</a:t>
            </a:r>
            <a:r>
              <a:rPr lang="zh-CN" altLang="en-US" dirty="0" smtClean="0"/>
              <a:t>消息由控制器发起，用于交换机和多控制器连接的场景中，当交换机收到该消息时，根据请求的控制器类型作出相应回复，向控制器发送</a:t>
            </a:r>
            <a:r>
              <a:rPr lang="en-US" altLang="zh-CN" dirty="0" smtClean="0"/>
              <a:t>Role-replay</a:t>
            </a:r>
            <a:r>
              <a:rPr lang="zh-CN" altLang="en-US" dirty="0" smtClean="0"/>
              <a:t>消息，告知控制器是否允许修改角色</a:t>
            </a:r>
            <a:endParaRPr lang="en-US" altLang="zh-CN" dirty="0" smtClean="0"/>
          </a:p>
          <a:p>
            <a:r>
              <a:rPr lang="en-US" altLang="zh-CN" dirty="0" smtClean="0"/>
              <a:t>Flow-mod</a:t>
            </a:r>
            <a:r>
              <a:rPr lang="zh-CN" altLang="en-US" dirty="0" smtClean="0"/>
              <a:t>消息由控制器发起，用来增删交换机中的流表项，通过</a:t>
            </a:r>
            <a:r>
              <a:rPr lang="en-US" altLang="zh-CN" dirty="0" smtClean="0"/>
              <a:t>flow-mod</a:t>
            </a:r>
            <a:r>
              <a:rPr lang="zh-CN" altLang="en-US" dirty="0" smtClean="0"/>
              <a:t>消息根式中</a:t>
            </a:r>
            <a:r>
              <a:rPr lang="en-US" altLang="zh-CN" dirty="0" smtClean="0"/>
              <a:t>command</a:t>
            </a:r>
            <a:r>
              <a:rPr lang="zh-CN" altLang="en-US" dirty="0" smtClean="0"/>
              <a:t>字段指定操作完成，该字段可以增加，删除，修改等。当交换机收到控制器的</a:t>
            </a:r>
            <a:r>
              <a:rPr lang="en-US" altLang="zh-CN" dirty="0" smtClean="0"/>
              <a:t>flow-mod</a:t>
            </a:r>
            <a:r>
              <a:rPr lang="zh-CN" altLang="en-US" dirty="0" smtClean="0"/>
              <a:t>删除消息时，根据消息中指定的流表项删除，并返回</a:t>
            </a:r>
            <a:r>
              <a:rPr lang="en-US" altLang="zh-CN" dirty="0" smtClean="0"/>
              <a:t>flow-removed</a:t>
            </a:r>
            <a:r>
              <a:rPr lang="zh-CN" altLang="en-US" dirty="0" smtClean="0"/>
              <a:t>消息表示确认删除。</a:t>
            </a:r>
            <a:r>
              <a:rPr lang="en-US" altLang="zh-CN" dirty="0" smtClean="0"/>
              <a:t>Flow-removed</a:t>
            </a:r>
            <a:r>
              <a:rPr lang="zh-CN" altLang="en-US" dirty="0" smtClean="0"/>
              <a:t>消息也用于因流标项超时，而引起的流标项删除情况。注：当交换机连接到多台控制器时，</a:t>
            </a:r>
            <a:r>
              <a:rPr lang="en-US" altLang="zh-CN" dirty="0" smtClean="0"/>
              <a:t>flow-removed</a:t>
            </a:r>
            <a:r>
              <a:rPr lang="zh-CN" altLang="en-US" dirty="0" smtClean="0"/>
              <a:t>消息可以发送给与交换机相连的</a:t>
            </a:r>
            <a:r>
              <a:rPr lang="en-US" altLang="zh-CN" dirty="0" smtClean="0"/>
              <a:t>master</a:t>
            </a:r>
            <a:r>
              <a:rPr lang="zh-CN" altLang="en-US" dirty="0" smtClean="0"/>
              <a:t>控制器和</a:t>
            </a:r>
            <a:r>
              <a:rPr lang="en-US" altLang="zh-CN" dirty="0" smtClean="0"/>
              <a:t>equal</a:t>
            </a:r>
            <a:r>
              <a:rPr lang="zh-CN" altLang="en-US" dirty="0" smtClean="0"/>
              <a:t>控制器。</a:t>
            </a:r>
            <a:endParaRPr lang="en-US" altLang="zh-CN" dirty="0" smtClean="0"/>
          </a:p>
          <a:p>
            <a:r>
              <a:rPr lang="en-US" altLang="zh-CN" dirty="0" smtClean="0"/>
              <a:t>Barrier-request</a:t>
            </a:r>
            <a:r>
              <a:rPr lang="zh-CN" altLang="en-US" dirty="0" smtClean="0"/>
              <a:t>消息用于确保之前下发的消息已经被交换机处理完毕，当控制器发送该消息给交换机，交换机将立即处理之前收到的所有消息，并回复</a:t>
            </a:r>
            <a:r>
              <a:rPr lang="en-US" altLang="zh-CN" dirty="0" smtClean="0"/>
              <a:t>barrier-reply</a:t>
            </a:r>
            <a:r>
              <a:rPr lang="zh-CN" altLang="en-US" dirty="0" smtClean="0"/>
              <a:t>消息，如果要想确保两条控制器先后发送到交换机的消息得到先后顺序处理，可以在两个消息中间增加</a:t>
            </a:r>
            <a:r>
              <a:rPr lang="en-US" altLang="zh-CN" dirty="0" smtClean="0"/>
              <a:t>barrier-request</a:t>
            </a:r>
            <a:r>
              <a:rPr lang="zh-CN" altLang="en-US" dirty="0" smtClean="0"/>
              <a:t>消息。</a:t>
            </a:r>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FCD3F9F-480C-4DB9-A73C-A1194327C824}" type="slidenum">
              <a:rPr lang="zh-CN" altLang="en-US" smtClean="0"/>
              <a:t>13</a:t>
            </a:fld>
            <a:endParaRPr lang="zh-CN" altLang="en-US"/>
          </a:p>
        </p:txBody>
      </p:sp>
    </p:spTree>
    <p:extLst>
      <p:ext uri="{BB962C8B-B14F-4D97-AF65-F5344CB8AC3E}">
        <p14:creationId xmlns:p14="http://schemas.microsoft.com/office/powerpoint/2010/main" val="1553847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2017/10/19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2017/10/19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2017/10/19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2017/10/19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2017/10/19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baike.baidu.com/item/%E8%B7%AF%E7%94%B1%E6%8A%80%E6%9C%AF/7881123"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baike.baidu.com/item/%E5%8A%A8%E6%80%81%E8%B7%AF%E7%94%B1/100533"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hyperlink" Target="https://baike.baidu.com/item/%E5%8F%AF%E8%A1%8C%E8%A7%A3"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baike.baidu.com/item/%E7%A5%9E%E7%BB%8F%E7%BD%91%E7%BB%9C/16600562" TargetMode="External"/><Relationship Id="rId4" Type="http://schemas.openxmlformats.org/officeDocument/2006/relationships/hyperlink" Target="https://baike.baidu.com/item/%E8%9A%81%E7%BE%A4%E7%AE%97%E6%B3%95"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smtClean="0"/>
              <a:t>Sdn</a:t>
            </a:r>
            <a:r>
              <a:rPr lang="zh-CN" altLang="en-US" dirty="0" smtClean="0"/>
              <a:t>中的负载均衡技术的研究</a:t>
            </a:r>
            <a:endParaRPr lang="zh-CN" altLang="en-US" dirty="0"/>
          </a:p>
        </p:txBody>
      </p:sp>
      <p:sp>
        <p:nvSpPr>
          <p:cNvPr id="3" name="副标题 2"/>
          <p:cNvSpPr>
            <a:spLocks noGrp="1"/>
          </p:cNvSpPr>
          <p:nvPr>
            <p:ph type="subTitle" idx="1"/>
          </p:nvPr>
        </p:nvSpPr>
        <p:spPr/>
        <p:txBody>
          <a:bodyPr/>
          <a:lstStyle/>
          <a:p>
            <a:r>
              <a:rPr lang="zh-CN" altLang="en-US" dirty="0" smtClean="0"/>
              <a:t>曾晓森</a:t>
            </a:r>
            <a:endParaRPr lang="en-US" altLang="zh-CN" dirty="0" smtClean="0"/>
          </a:p>
          <a:p>
            <a:r>
              <a:rPr lang="en-US" altLang="zh-CN" dirty="0" smtClean="0"/>
              <a:t>2017,10,19</a:t>
            </a:r>
            <a:endParaRPr lang="zh-CN" altLang="en-US" dirty="0"/>
          </a:p>
        </p:txBody>
      </p:sp>
    </p:spTree>
    <p:extLst>
      <p:ext uri="{BB962C8B-B14F-4D97-AF65-F5344CB8AC3E}">
        <p14:creationId xmlns:p14="http://schemas.microsoft.com/office/powerpoint/2010/main" val="3824120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垂直式</a:t>
            </a:r>
            <a:endParaRPr lang="zh-CN" altLang="en-US" dirty="0"/>
          </a:p>
        </p:txBody>
      </p:sp>
      <p:pic>
        <p:nvPicPr>
          <p:cNvPr id="4" name="内容占位符 3"/>
          <p:cNvPicPr>
            <a:picLocks noGrp="1" noChangeAspect="1"/>
          </p:cNvPicPr>
          <p:nvPr>
            <p:ph idx="1"/>
          </p:nvPr>
        </p:nvPicPr>
        <p:blipFill>
          <a:blip r:embed="rId2"/>
          <a:stretch>
            <a:fillRect/>
          </a:stretch>
        </p:blipFill>
        <p:spPr>
          <a:xfrm>
            <a:off x="251520" y="1916833"/>
            <a:ext cx="8435280" cy="4464496"/>
          </a:xfrm>
          <a:prstGeom prst="rect">
            <a:avLst/>
          </a:prstGeom>
        </p:spPr>
      </p:pic>
    </p:spTree>
    <p:extLst>
      <p:ext uri="{BB962C8B-B14F-4D97-AF65-F5344CB8AC3E}">
        <p14:creationId xmlns:p14="http://schemas.microsoft.com/office/powerpoint/2010/main" val="1955206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a:t>
            </a:r>
            <a:r>
              <a:rPr lang="zh-CN" altLang="en-US" dirty="0" smtClean="0"/>
              <a:t>式</a:t>
            </a:r>
            <a:endParaRPr lang="zh-CN" altLang="en-US" dirty="0"/>
          </a:p>
        </p:txBody>
      </p:sp>
      <p:sp>
        <p:nvSpPr>
          <p:cNvPr id="3" name="内容占位符 2"/>
          <p:cNvSpPr>
            <a:spLocks noGrp="1"/>
          </p:cNvSpPr>
          <p:nvPr>
            <p:ph idx="1"/>
          </p:nvPr>
        </p:nvSpPr>
        <p:spPr/>
        <p:txBody>
          <a:bodyPr/>
          <a:lstStyle/>
          <a:p>
            <a:r>
              <a:rPr lang="en-US" altLang="zh-CN" dirty="0" smtClean="0"/>
              <a:t>(</a:t>
            </a:r>
            <a:r>
              <a:rPr lang="en-US" altLang="zh-CN" dirty="0" err="1"/>
              <a:t>Kandoo</a:t>
            </a:r>
            <a:r>
              <a:rPr lang="en-US" altLang="zh-CN" dirty="0"/>
              <a:t>)</a:t>
            </a:r>
          </a:p>
          <a:p>
            <a:pPr lvl="1"/>
            <a:r>
              <a:rPr lang="zh-CN" altLang="en-US" dirty="0"/>
              <a:t>控制器之间具有垂直管理的功能</a:t>
            </a:r>
            <a:endParaRPr lang="en-US" altLang="zh-CN" dirty="0"/>
          </a:p>
          <a:p>
            <a:pPr lvl="1"/>
            <a:r>
              <a:rPr lang="zh-CN" altLang="en-US" dirty="0"/>
              <a:t>局部控制器负责各自的网络，全局控制器负责局部控制器</a:t>
            </a:r>
            <a:endParaRPr lang="en-US" altLang="zh-CN" dirty="0"/>
          </a:p>
          <a:p>
            <a:pPr lvl="1"/>
            <a:r>
              <a:rPr lang="zh-CN" altLang="en-US" dirty="0"/>
              <a:t>控制器之间的交互可通过全局控制器来完成</a:t>
            </a:r>
            <a:endParaRPr lang="en-US" altLang="zh-CN" dirty="0"/>
          </a:p>
          <a:p>
            <a:endParaRPr lang="zh-CN" altLang="en-US" dirty="0"/>
          </a:p>
        </p:txBody>
      </p:sp>
    </p:spTree>
    <p:extLst>
      <p:ext uri="{BB962C8B-B14F-4D97-AF65-F5344CB8AC3E}">
        <p14:creationId xmlns:p14="http://schemas.microsoft.com/office/powerpoint/2010/main" val="1047098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Onos</a:t>
            </a:r>
            <a:r>
              <a:rPr lang="zh-CN" altLang="en-US" dirty="0" smtClean="0"/>
              <a:t>的分布式</a:t>
            </a:r>
            <a:endParaRPr lang="zh-CN" altLang="en-US" dirty="0"/>
          </a:p>
        </p:txBody>
      </p:sp>
      <p:sp>
        <p:nvSpPr>
          <p:cNvPr id="3" name="内容占位符 2"/>
          <p:cNvSpPr>
            <a:spLocks noGrp="1"/>
          </p:cNvSpPr>
          <p:nvPr>
            <p:ph idx="1"/>
          </p:nvPr>
        </p:nvSpPr>
        <p:spPr/>
        <p:txBody>
          <a:bodyPr/>
          <a:lstStyle/>
          <a:p>
            <a:r>
              <a:rPr lang="en-US" altLang="zh-CN" dirty="0" err="1" smtClean="0"/>
              <a:t>Onos</a:t>
            </a:r>
            <a:r>
              <a:rPr lang="zh-CN" altLang="en-US" dirty="0" smtClean="0"/>
              <a:t>的做法是在水平方向上扩展</a:t>
            </a:r>
            <a:r>
              <a:rPr lang="en-US" altLang="zh-CN" dirty="0" err="1" smtClean="0"/>
              <a:t>sdn</a:t>
            </a:r>
            <a:r>
              <a:rPr lang="zh-CN" altLang="en-US" dirty="0" smtClean="0"/>
              <a:t>控制平面，采用全局网络视图策略，即控制平面上每一个控制节点都包括全局网络拓扑。</a:t>
            </a:r>
            <a:endParaRPr lang="en-US" altLang="zh-CN" dirty="0" smtClean="0"/>
          </a:p>
          <a:p>
            <a:r>
              <a:rPr lang="zh-CN" altLang="en-US" dirty="0" smtClean="0"/>
              <a:t>所以下面基于</a:t>
            </a:r>
            <a:r>
              <a:rPr lang="en-US" altLang="zh-CN" dirty="0" err="1"/>
              <a:t>O</a:t>
            </a:r>
            <a:r>
              <a:rPr lang="en-US" altLang="zh-CN" dirty="0" err="1" smtClean="0"/>
              <a:t>nos</a:t>
            </a:r>
            <a:r>
              <a:rPr lang="zh-CN" altLang="en-US" dirty="0" smtClean="0"/>
              <a:t>集群的水平方式</a:t>
            </a:r>
            <a:r>
              <a:rPr lang="en-US" altLang="zh-CN" dirty="0" err="1" smtClean="0"/>
              <a:t>sdn</a:t>
            </a:r>
            <a:r>
              <a:rPr lang="zh-CN" altLang="en-US" dirty="0" smtClean="0"/>
              <a:t>控制器负载均衡方案做设计和实现研究。</a:t>
            </a:r>
            <a:endParaRPr lang="zh-CN" altLang="en-US" dirty="0"/>
          </a:p>
        </p:txBody>
      </p:sp>
    </p:spTree>
    <p:extLst>
      <p:ext uri="{BB962C8B-B14F-4D97-AF65-F5344CB8AC3E}">
        <p14:creationId xmlns:p14="http://schemas.microsoft.com/office/powerpoint/2010/main" val="3494758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Onos</a:t>
            </a:r>
            <a:r>
              <a:rPr lang="zh-CN" altLang="en-US" dirty="0" smtClean="0"/>
              <a:t>集群</a:t>
            </a:r>
            <a:endParaRPr lang="zh-CN" altLang="en-US" dirty="0"/>
          </a:p>
        </p:txBody>
      </p:sp>
      <p:sp>
        <p:nvSpPr>
          <p:cNvPr id="3" name="内容占位符 2"/>
          <p:cNvSpPr>
            <a:spLocks noGrp="1"/>
          </p:cNvSpPr>
          <p:nvPr>
            <p:ph idx="1"/>
          </p:nvPr>
        </p:nvSpPr>
        <p:spPr/>
        <p:txBody>
          <a:bodyPr/>
          <a:lstStyle/>
          <a:p>
            <a:r>
              <a:rPr lang="zh-CN" altLang="en-US" dirty="0" smtClean="0"/>
              <a:t>从</a:t>
            </a:r>
            <a:r>
              <a:rPr lang="en-US" altLang="zh-CN" dirty="0" err="1" smtClean="0"/>
              <a:t>openflow</a:t>
            </a:r>
            <a:r>
              <a:rPr lang="zh-CN" altLang="en-US" dirty="0" smtClean="0"/>
              <a:t>协议角度分析分布式控制器集群</a:t>
            </a:r>
            <a:endParaRPr lang="en-US" altLang="zh-CN" dirty="0" smtClean="0"/>
          </a:p>
          <a:p>
            <a:r>
              <a:rPr lang="en-US" altLang="zh-CN" dirty="0" smtClean="0"/>
              <a:t>1</a:t>
            </a:r>
            <a:r>
              <a:rPr lang="zh-CN" altLang="en-US" dirty="0" smtClean="0"/>
              <a:t>）</a:t>
            </a:r>
            <a:r>
              <a:rPr lang="en-US" altLang="zh-CN" dirty="0" smtClean="0"/>
              <a:t>packet-in/packet-out</a:t>
            </a:r>
          </a:p>
          <a:p>
            <a:r>
              <a:rPr lang="en-US" altLang="zh-CN" dirty="0" smtClean="0"/>
              <a:t>2</a:t>
            </a:r>
            <a:r>
              <a:rPr lang="zh-CN" altLang="en-US" dirty="0" smtClean="0"/>
              <a:t>）</a:t>
            </a:r>
            <a:r>
              <a:rPr lang="en-US" altLang="zh-CN" dirty="0" smtClean="0"/>
              <a:t>Role-request/Role-reply</a:t>
            </a:r>
            <a:r>
              <a:rPr lang="zh-CN" altLang="en-US" dirty="0" smtClean="0"/>
              <a:t>消息</a:t>
            </a:r>
            <a:endParaRPr lang="en-US" altLang="zh-CN" dirty="0" smtClean="0"/>
          </a:p>
          <a:p>
            <a:r>
              <a:rPr lang="en-US" altLang="zh-CN" dirty="0" smtClean="0"/>
              <a:t>3</a:t>
            </a:r>
            <a:r>
              <a:rPr lang="zh-CN" altLang="en-US" dirty="0" smtClean="0"/>
              <a:t>）</a:t>
            </a:r>
            <a:r>
              <a:rPr lang="en-US" altLang="zh-CN" dirty="0" smtClean="0"/>
              <a:t>Flow-mod</a:t>
            </a:r>
            <a:r>
              <a:rPr lang="zh-CN" altLang="en-US" dirty="0" smtClean="0"/>
              <a:t>消息和</a:t>
            </a:r>
            <a:r>
              <a:rPr lang="en-US" altLang="zh-CN" dirty="0" smtClean="0"/>
              <a:t>Flow-removed</a:t>
            </a:r>
            <a:r>
              <a:rPr lang="zh-CN" altLang="en-US" dirty="0" smtClean="0"/>
              <a:t>消息</a:t>
            </a:r>
            <a:endParaRPr lang="en-US" altLang="zh-CN" dirty="0" smtClean="0"/>
          </a:p>
          <a:p>
            <a:r>
              <a:rPr lang="en-US" altLang="zh-CN" dirty="0" smtClean="0"/>
              <a:t>4</a:t>
            </a:r>
            <a:r>
              <a:rPr lang="zh-CN" altLang="en-US" dirty="0" smtClean="0"/>
              <a:t>）</a:t>
            </a:r>
            <a:r>
              <a:rPr lang="en-US" altLang="zh-CN" dirty="0" smtClean="0"/>
              <a:t>barrier-request/barrier-reply</a:t>
            </a:r>
            <a:r>
              <a:rPr lang="zh-CN" altLang="en-US" dirty="0" smtClean="0"/>
              <a:t>消息</a:t>
            </a:r>
            <a:endParaRPr lang="zh-CN" altLang="en-US" dirty="0"/>
          </a:p>
        </p:txBody>
      </p:sp>
    </p:spTree>
    <p:extLst>
      <p:ext uri="{BB962C8B-B14F-4D97-AF65-F5344CB8AC3E}">
        <p14:creationId xmlns:p14="http://schemas.microsoft.com/office/powerpoint/2010/main" val="701371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en-US" altLang="zh-CN" dirty="0" err="1" smtClean="0"/>
              <a:t>Openflow</a:t>
            </a:r>
            <a:r>
              <a:rPr lang="zh-CN" altLang="en-US" dirty="0" smtClean="0"/>
              <a:t>协议提出了交换机与多台控制器相连的概念，</a:t>
            </a:r>
            <a:r>
              <a:rPr lang="en-US" altLang="zh-CN" dirty="0" err="1" smtClean="0"/>
              <a:t>openflow</a:t>
            </a:r>
            <a:r>
              <a:rPr lang="zh-CN" altLang="en-US" dirty="0" smtClean="0"/>
              <a:t>协议将控制器角色分为三种</a:t>
            </a:r>
            <a:r>
              <a:rPr lang="en-US" altLang="zh-CN" dirty="0" smtClean="0"/>
              <a:t>:master, equal, slave</a:t>
            </a:r>
          </a:p>
          <a:p>
            <a:endParaRPr lang="zh-CN" altLang="en-US" dirty="0"/>
          </a:p>
        </p:txBody>
      </p:sp>
    </p:spTree>
    <p:extLst>
      <p:ext uri="{BB962C8B-B14F-4D97-AF65-F5344CB8AC3E}">
        <p14:creationId xmlns:p14="http://schemas.microsoft.com/office/powerpoint/2010/main" val="1997696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master</a:t>
            </a:r>
            <a:r>
              <a:rPr lang="zh-CN" altLang="en-US" dirty="0" smtClean="0"/>
              <a:t>控制器和</a:t>
            </a:r>
            <a:r>
              <a:rPr lang="en-US" altLang="zh-CN" dirty="0" smtClean="0"/>
              <a:t>equal</a:t>
            </a:r>
            <a:r>
              <a:rPr lang="zh-CN" altLang="en-US" dirty="0" smtClean="0"/>
              <a:t>控制器</a:t>
            </a:r>
            <a:endParaRPr lang="zh-CN" altLang="en-US" dirty="0"/>
          </a:p>
        </p:txBody>
      </p:sp>
      <p:sp>
        <p:nvSpPr>
          <p:cNvPr id="3" name="内容占位符 2"/>
          <p:cNvSpPr>
            <a:spLocks noGrp="1"/>
          </p:cNvSpPr>
          <p:nvPr>
            <p:ph idx="1"/>
          </p:nvPr>
        </p:nvSpPr>
        <p:spPr/>
        <p:txBody>
          <a:bodyPr/>
          <a:lstStyle/>
          <a:p>
            <a:r>
              <a:rPr lang="zh-CN" altLang="en-US" dirty="0" smtClean="0"/>
              <a:t>权限很相似，区别在于交换机可以与多台</a:t>
            </a:r>
            <a:r>
              <a:rPr lang="en-US" altLang="zh-CN" dirty="0" smtClean="0"/>
              <a:t>equal</a:t>
            </a:r>
            <a:r>
              <a:rPr lang="zh-CN" altLang="en-US" dirty="0" smtClean="0"/>
              <a:t>控制器相连，而仅可以与一台</a:t>
            </a:r>
            <a:r>
              <a:rPr lang="en-US" altLang="zh-CN" dirty="0" smtClean="0"/>
              <a:t>master</a:t>
            </a:r>
            <a:r>
              <a:rPr lang="zh-CN" altLang="en-US" dirty="0" smtClean="0"/>
              <a:t>控制器相连。当某台控制器发送</a:t>
            </a:r>
            <a:r>
              <a:rPr lang="en-US" altLang="zh-CN" dirty="0" smtClean="0"/>
              <a:t>role-request</a:t>
            </a:r>
            <a:r>
              <a:rPr lang="zh-CN" altLang="en-US" dirty="0" smtClean="0"/>
              <a:t>消息到交换机，请求将当前角色修改为</a:t>
            </a:r>
            <a:r>
              <a:rPr lang="en-US" altLang="zh-CN" dirty="0" smtClean="0"/>
              <a:t>master</a:t>
            </a:r>
            <a:r>
              <a:rPr lang="zh-CN" altLang="en-US" dirty="0" smtClean="0"/>
              <a:t>，交换机将与之相连的</a:t>
            </a:r>
            <a:r>
              <a:rPr lang="en-US" altLang="zh-CN" dirty="0" smtClean="0"/>
              <a:t>master</a:t>
            </a:r>
            <a:r>
              <a:rPr lang="zh-CN" altLang="en-US" dirty="0" smtClean="0"/>
              <a:t>控制器角色修改为</a:t>
            </a:r>
            <a:r>
              <a:rPr lang="en-US" altLang="zh-CN" dirty="0" smtClean="0"/>
              <a:t>slave</a:t>
            </a:r>
            <a:r>
              <a:rPr lang="zh-CN" altLang="en-US" dirty="0" smtClean="0"/>
              <a:t>，交换机记录与之相连的每一台控制器的角色，控制器可以在任意时间修改它的角色。</a:t>
            </a:r>
            <a:endParaRPr lang="en-US" altLang="zh-CN" dirty="0" smtClean="0"/>
          </a:p>
        </p:txBody>
      </p:sp>
    </p:spTree>
    <p:extLst>
      <p:ext uri="{BB962C8B-B14F-4D97-AF65-F5344CB8AC3E}">
        <p14:creationId xmlns:p14="http://schemas.microsoft.com/office/powerpoint/2010/main" val="801418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目前研究现状和进展</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文献</a:t>
            </a:r>
            <a:r>
              <a:rPr lang="en-US" altLang="zh-CN" dirty="0" smtClean="0"/>
              <a:t>[7]</a:t>
            </a:r>
            <a:r>
              <a:rPr lang="zh-CN" altLang="en-US" dirty="0" smtClean="0"/>
              <a:t>对</a:t>
            </a:r>
            <a:r>
              <a:rPr lang="en-US" altLang="zh-CN" dirty="0" err="1" smtClean="0"/>
              <a:t>opendaylight</a:t>
            </a:r>
            <a:r>
              <a:rPr lang="zh-CN" altLang="en-US" dirty="0" smtClean="0"/>
              <a:t>架构进行研究，提出了基于</a:t>
            </a:r>
            <a:r>
              <a:rPr lang="en-US" altLang="zh-CN" dirty="0" err="1" smtClean="0"/>
              <a:t>opendaylight</a:t>
            </a:r>
            <a:r>
              <a:rPr lang="zh-CN" altLang="en-US" dirty="0" smtClean="0"/>
              <a:t>的多控制器负载均衡解决方案。方案利用底层</a:t>
            </a:r>
            <a:r>
              <a:rPr lang="en-US" altLang="zh-CN" dirty="0" err="1" smtClean="0"/>
              <a:t>Akka</a:t>
            </a:r>
            <a:r>
              <a:rPr lang="en-US" altLang="zh-CN" dirty="0" smtClean="0"/>
              <a:t>[8]</a:t>
            </a:r>
            <a:r>
              <a:rPr lang="zh-CN" altLang="en-US" dirty="0" smtClean="0"/>
              <a:t>集群机制，</a:t>
            </a:r>
            <a:r>
              <a:rPr lang="en-US" altLang="zh-CN" dirty="0" err="1" smtClean="0"/>
              <a:t>Akka</a:t>
            </a:r>
            <a:r>
              <a:rPr lang="zh-CN" altLang="en-US" dirty="0" smtClean="0"/>
              <a:t>集群在启动时，需要保证所有种子节点已经启动，种子节点是为了新节点加入集群而配置的联系点，当一个新节点启动后，它会向所有种子节点发送消息，对于第一个应答的种子节点，新加入节点会发送消息到应答的种子节点。集群中的节点使用</a:t>
            </a:r>
            <a:r>
              <a:rPr lang="en-US" altLang="zh-CN" dirty="0" smtClean="0"/>
              <a:t>gossip[9]</a:t>
            </a:r>
            <a:r>
              <a:rPr lang="zh-CN" altLang="en-US" dirty="0" smtClean="0"/>
              <a:t>协议进行通信</a:t>
            </a:r>
            <a:endParaRPr lang="zh-CN" altLang="en-US" dirty="0"/>
          </a:p>
        </p:txBody>
      </p:sp>
    </p:spTree>
    <p:extLst>
      <p:ext uri="{BB962C8B-B14F-4D97-AF65-F5344CB8AC3E}">
        <p14:creationId xmlns:p14="http://schemas.microsoft.com/office/powerpoint/2010/main" val="474709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新节点加入集群的流程图</a:t>
            </a:r>
            <a:endParaRPr lang="zh-CN" altLang="en-US" dirty="0"/>
          </a:p>
        </p:txBody>
      </p:sp>
      <p:pic>
        <p:nvPicPr>
          <p:cNvPr id="1638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11560" y="1484784"/>
            <a:ext cx="7632848" cy="3803461"/>
          </a:xfrm>
        </p:spPr>
      </p:pic>
    </p:spTree>
    <p:extLst>
      <p:ext uri="{BB962C8B-B14F-4D97-AF65-F5344CB8AC3E}">
        <p14:creationId xmlns:p14="http://schemas.microsoft.com/office/powerpoint/2010/main" val="3554806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控制器集群结构</a:t>
            </a:r>
            <a:endParaRPr lang="zh-CN" altLang="en-US" dirty="0"/>
          </a:p>
        </p:txBody>
      </p:sp>
      <p:pic>
        <p:nvPicPr>
          <p:cNvPr id="1741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5576" y="1988840"/>
            <a:ext cx="7632848"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9479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控制器资源监测模块</a:t>
            </a:r>
            <a:endParaRPr lang="zh-CN" altLang="en-US" dirty="0"/>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1628800"/>
            <a:ext cx="2347164"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852936"/>
            <a:ext cx="5472608"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8883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负载均衡问题的两个方面</a:t>
            </a:r>
            <a:endParaRPr lang="zh-CN" altLang="en-US" dirty="0"/>
          </a:p>
        </p:txBody>
      </p:sp>
      <p:sp>
        <p:nvSpPr>
          <p:cNvPr id="3" name="内容占位符 2"/>
          <p:cNvSpPr>
            <a:spLocks noGrp="1"/>
          </p:cNvSpPr>
          <p:nvPr>
            <p:ph idx="1"/>
          </p:nvPr>
        </p:nvSpPr>
        <p:spPr/>
        <p:txBody>
          <a:bodyPr/>
          <a:lstStyle/>
          <a:p>
            <a:r>
              <a:rPr lang="zh-CN" altLang="en-US" dirty="0" smtClean="0"/>
              <a:t>本次主要探讨</a:t>
            </a:r>
            <a:r>
              <a:rPr lang="en-US" altLang="zh-CN" dirty="0" err="1" smtClean="0"/>
              <a:t>sdn</a:t>
            </a:r>
            <a:r>
              <a:rPr lang="zh-CN" altLang="en-US" dirty="0" smtClean="0"/>
              <a:t>两个方面的负载均衡问题</a:t>
            </a:r>
            <a:endParaRPr lang="en-US" altLang="zh-CN" dirty="0" smtClean="0"/>
          </a:p>
          <a:p>
            <a:r>
              <a:rPr lang="en-US" altLang="zh-CN" dirty="0" smtClean="0"/>
              <a:t>1</a:t>
            </a:r>
            <a:r>
              <a:rPr lang="zh-CN" altLang="en-US" dirty="0" smtClean="0"/>
              <a:t>，网络频繁产生</a:t>
            </a:r>
            <a:r>
              <a:rPr lang="en-US" altLang="zh-CN" dirty="0" smtClean="0"/>
              <a:t>packet-in</a:t>
            </a:r>
            <a:r>
              <a:rPr lang="zh-CN" altLang="en-US" dirty="0" smtClean="0"/>
              <a:t>请求，控制器所在服务器的压力很大（</a:t>
            </a:r>
            <a:r>
              <a:rPr lang="en-US" altLang="zh-CN" dirty="0" err="1" smtClean="0"/>
              <a:t>cpu</a:t>
            </a:r>
            <a:r>
              <a:rPr lang="zh-CN" altLang="en-US" dirty="0" smtClean="0"/>
              <a:t>利用率，内存占用率等），迫切需要一种机制在</a:t>
            </a:r>
            <a:r>
              <a:rPr lang="en-US" altLang="zh-CN" dirty="0" err="1" smtClean="0"/>
              <a:t>sdn</a:t>
            </a:r>
            <a:r>
              <a:rPr lang="zh-CN" altLang="en-US" dirty="0" smtClean="0"/>
              <a:t>控制层面做负载均衡（即如果一台控制器的负载很大，怎么把向它做网络请求的交换机迁移到另外的控制器上，从而向别的控制器做请求）</a:t>
            </a:r>
            <a:endParaRPr lang="zh-CN" altLang="en-US" dirty="0"/>
          </a:p>
        </p:txBody>
      </p:sp>
    </p:spTree>
    <p:extLst>
      <p:ext uri="{BB962C8B-B14F-4D97-AF65-F5344CB8AC3E}">
        <p14:creationId xmlns:p14="http://schemas.microsoft.com/office/powerpoint/2010/main" val="1063850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交换机无缝迁移机制设计</a:t>
            </a:r>
            <a:endParaRPr lang="zh-CN" altLang="en-US" dirty="0"/>
          </a:p>
        </p:txBody>
      </p:sp>
      <p:pic>
        <p:nvPicPr>
          <p:cNvPr id="1945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3568" y="1556792"/>
            <a:ext cx="4869602"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580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阶段一</a:t>
            </a:r>
            <a:endParaRPr lang="zh-CN" altLang="en-US" dirty="0"/>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628800"/>
            <a:ext cx="7848871"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4116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阶段二</a:t>
            </a:r>
            <a:endParaRPr lang="zh-CN" altLang="en-US" dirty="0"/>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6" y="1556792"/>
            <a:ext cx="7056784"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2101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阶段三</a:t>
            </a:r>
            <a:endParaRPr lang="zh-CN" altLang="en-US" dirty="0"/>
          </a:p>
        </p:txBody>
      </p:sp>
      <p:pic>
        <p:nvPicPr>
          <p:cNvPr id="2253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87624" y="2060848"/>
            <a:ext cx="7056783" cy="2141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1439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阶段四</a:t>
            </a:r>
            <a:endParaRPr lang="zh-CN" altLang="en-US" dirty="0"/>
          </a:p>
        </p:txBody>
      </p:sp>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772816"/>
            <a:ext cx="7704856"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492896"/>
            <a:ext cx="7992888" cy="2952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5715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消息传递过程</a:t>
            </a:r>
            <a:endParaRPr lang="zh-CN" altLang="en-US" dirty="0"/>
          </a:p>
        </p:txBody>
      </p:sp>
      <p:pic>
        <p:nvPicPr>
          <p:cNvPr id="2457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7544" y="1412776"/>
            <a:ext cx="8280920" cy="5184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066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测试</a:t>
            </a:r>
            <a:endParaRPr lang="zh-CN" altLang="en-US" dirty="0"/>
          </a:p>
        </p:txBody>
      </p:sp>
      <p:sp>
        <p:nvSpPr>
          <p:cNvPr id="3" name="内容占位符 2"/>
          <p:cNvSpPr>
            <a:spLocks noGrp="1"/>
          </p:cNvSpPr>
          <p:nvPr>
            <p:ph idx="1"/>
          </p:nvPr>
        </p:nvSpPr>
        <p:spPr>
          <a:xfrm>
            <a:off x="107504" y="1340768"/>
            <a:ext cx="8579296" cy="4785395"/>
          </a:xfrm>
        </p:spPr>
        <p:txBody>
          <a:bodyPr/>
          <a:lstStyle/>
          <a:p>
            <a:r>
              <a:rPr lang="zh-CN" altLang="en-US" dirty="0" smtClean="0"/>
              <a:t>控制器系统负载平衡功能特性进行测试，，文献</a:t>
            </a:r>
            <a:r>
              <a:rPr lang="en-US" altLang="zh-CN" dirty="0" smtClean="0"/>
              <a:t>[7]</a:t>
            </a:r>
            <a:r>
              <a:rPr lang="zh-CN" altLang="en-US" dirty="0" smtClean="0"/>
              <a:t>的测试流程如下：</a:t>
            </a:r>
            <a:endParaRPr lang="en-US" altLang="zh-CN" dirty="0" smtClean="0"/>
          </a:p>
          <a:p>
            <a:endParaRPr lang="zh-CN" altLang="en-US" dirty="0"/>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420888"/>
            <a:ext cx="8604448" cy="336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1085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cpu</a:t>
            </a:r>
            <a:r>
              <a:rPr lang="zh-CN" altLang="en-US" dirty="0" smtClean="0"/>
              <a:t>利用率对比</a:t>
            </a:r>
            <a:endParaRPr lang="zh-CN" altLang="en-US" dirty="0"/>
          </a:p>
        </p:txBody>
      </p:sp>
      <p:pic>
        <p:nvPicPr>
          <p:cNvPr id="276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7488832"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0663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内存利用率和响应时间</a:t>
            </a:r>
            <a:endParaRPr lang="zh-CN" altLang="en-US" dirty="0"/>
          </a:p>
        </p:txBody>
      </p:sp>
      <p:pic>
        <p:nvPicPr>
          <p:cNvPr id="266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1560" y="1844824"/>
            <a:ext cx="3672408"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180" y="1896269"/>
            <a:ext cx="3888252" cy="3188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0789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sdn</a:t>
            </a:r>
            <a:r>
              <a:rPr lang="zh-CN" altLang="en-US" dirty="0" smtClean="0"/>
              <a:t>路由算法层面负载均衡问题的研究目的和研究意义</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一般将数据中心内的流量分为两种类型，一种是持续时间较长，带宽需求较高的流量，称之为大象流，另一种是持续时间短，带宽需求较低的流量，称之为老鼠流。实际数据中心流量中，大象流在所有流的比例中不到</a:t>
            </a:r>
            <a:r>
              <a:rPr lang="en-US" altLang="zh-CN" dirty="0" smtClean="0"/>
              <a:t>10%</a:t>
            </a:r>
            <a:r>
              <a:rPr lang="zh-CN" altLang="en-US" dirty="0" smtClean="0"/>
              <a:t>，但却承载了整个网络</a:t>
            </a:r>
            <a:r>
              <a:rPr lang="en-US" altLang="zh-CN" dirty="0" smtClean="0"/>
              <a:t>80%</a:t>
            </a:r>
            <a:r>
              <a:rPr lang="zh-CN" altLang="en-US" dirty="0" smtClean="0"/>
              <a:t>的流量。</a:t>
            </a:r>
            <a:r>
              <a:rPr lang="zh-CN" altLang="en-US" dirty="0" smtClean="0">
                <a:solidFill>
                  <a:srgbClr val="FF0000"/>
                </a:solidFill>
              </a:rPr>
              <a:t>因此为了缓解数据中心网络拥塞，提高网络利用率，迫切需要一种有效的机制对流量（主要是大象流）进行负载均衡处理</a:t>
            </a:r>
            <a:r>
              <a:rPr lang="zh-CN" altLang="en-US" dirty="0" smtClean="0"/>
              <a:t>。</a:t>
            </a:r>
            <a:endParaRPr lang="zh-CN" altLang="en-US" dirty="0"/>
          </a:p>
        </p:txBody>
      </p:sp>
    </p:spTree>
    <p:extLst>
      <p:ext uri="{BB962C8B-B14F-4D97-AF65-F5344CB8AC3E}">
        <p14:creationId xmlns:p14="http://schemas.microsoft.com/office/powerpoint/2010/main" val="506352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两个方面</a:t>
            </a:r>
          </a:p>
        </p:txBody>
      </p:sp>
      <p:sp>
        <p:nvSpPr>
          <p:cNvPr id="3" name="内容占位符 2"/>
          <p:cNvSpPr>
            <a:spLocks noGrp="1"/>
          </p:cNvSpPr>
          <p:nvPr>
            <p:ph idx="1"/>
          </p:nvPr>
        </p:nvSpPr>
        <p:spPr/>
        <p:txBody>
          <a:bodyPr/>
          <a:lstStyle/>
          <a:p>
            <a:r>
              <a:rPr lang="en-US" altLang="zh-CN" dirty="0" smtClean="0"/>
              <a:t>2</a:t>
            </a:r>
            <a:r>
              <a:rPr lang="zh-CN" altLang="en-US" dirty="0" smtClean="0"/>
              <a:t>，对于交换机拓扑层面，怎么使得控制器的决策层面决策出来的路径是合理的，能够尽可能避免大流冲突，从而达到负载均衡。</a:t>
            </a:r>
            <a:endParaRPr lang="en-US" altLang="zh-CN" dirty="0" smtClean="0"/>
          </a:p>
        </p:txBody>
      </p:sp>
    </p:spTree>
    <p:extLst>
      <p:ext uri="{BB962C8B-B14F-4D97-AF65-F5344CB8AC3E}">
        <p14:creationId xmlns:p14="http://schemas.microsoft.com/office/powerpoint/2010/main" val="1426269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对于</a:t>
            </a:r>
            <a:r>
              <a:rPr lang="zh-CN" altLang="en-US" dirty="0" smtClean="0"/>
              <a:t>路由算法层面，</a:t>
            </a:r>
            <a:r>
              <a:rPr lang="en-US" altLang="zh-CN" dirty="0" err="1" smtClean="0"/>
              <a:t>Sdn</a:t>
            </a:r>
            <a:r>
              <a:rPr lang="zh-CN" altLang="en-US" dirty="0" smtClean="0"/>
              <a:t>负载均衡问题国内外现状和发展趋势</a:t>
            </a:r>
            <a:endParaRPr lang="zh-CN" altLang="en-US" dirty="0"/>
          </a:p>
        </p:txBody>
      </p:sp>
      <p:sp>
        <p:nvSpPr>
          <p:cNvPr id="3" name="内容占位符 2"/>
          <p:cNvSpPr>
            <a:spLocks noGrp="1"/>
          </p:cNvSpPr>
          <p:nvPr>
            <p:ph idx="1"/>
          </p:nvPr>
        </p:nvSpPr>
        <p:spPr/>
        <p:txBody>
          <a:bodyPr/>
          <a:lstStyle/>
          <a:p>
            <a:r>
              <a:rPr lang="zh-CN" altLang="en-US" dirty="0" smtClean="0"/>
              <a:t>下面将从几方面探讨</a:t>
            </a:r>
            <a:endParaRPr lang="en-US" altLang="zh-CN" dirty="0" smtClean="0"/>
          </a:p>
          <a:p>
            <a:r>
              <a:rPr lang="en-US" altLang="zh-CN" dirty="0" smtClean="0"/>
              <a:t>1</a:t>
            </a:r>
            <a:r>
              <a:rPr lang="zh-CN" altLang="en-US" dirty="0" smtClean="0"/>
              <a:t>，传统网络负载均衡的问题</a:t>
            </a:r>
            <a:endParaRPr lang="en-US" altLang="zh-CN" dirty="0" smtClean="0"/>
          </a:p>
          <a:p>
            <a:r>
              <a:rPr lang="en-US" altLang="zh-CN" dirty="0" smtClean="0"/>
              <a:t>2</a:t>
            </a:r>
            <a:r>
              <a:rPr lang="zh-CN" altLang="en-US" dirty="0" smtClean="0"/>
              <a:t>，传统</a:t>
            </a:r>
            <a:r>
              <a:rPr lang="en-US" altLang="zh-CN" dirty="0" err="1" smtClean="0"/>
              <a:t>ecmp</a:t>
            </a:r>
            <a:r>
              <a:rPr lang="zh-CN" altLang="en-US" dirty="0" smtClean="0"/>
              <a:t>方案</a:t>
            </a:r>
            <a:endParaRPr lang="en-US" altLang="zh-CN" dirty="0" smtClean="0"/>
          </a:p>
          <a:p>
            <a:r>
              <a:rPr lang="en-US" altLang="zh-CN" dirty="0" smtClean="0"/>
              <a:t>3</a:t>
            </a:r>
            <a:r>
              <a:rPr lang="zh-CN" altLang="en-US" dirty="0" smtClean="0"/>
              <a:t>，国内外研究现状，</a:t>
            </a:r>
            <a:r>
              <a:rPr lang="en-US" altLang="zh-CN" dirty="0" smtClean="0"/>
              <a:t>A1-Fares</a:t>
            </a:r>
            <a:r>
              <a:rPr lang="zh-CN" altLang="en-US" dirty="0" smtClean="0"/>
              <a:t>，</a:t>
            </a:r>
            <a:r>
              <a:rPr lang="en-US" altLang="zh-CN" dirty="0" smtClean="0"/>
              <a:t>Heller</a:t>
            </a:r>
            <a:r>
              <a:rPr lang="zh-CN" altLang="en-US" dirty="0" smtClean="0"/>
              <a:t>等人的研究方案</a:t>
            </a:r>
            <a:endParaRPr lang="en-US" altLang="zh-CN" dirty="0" smtClean="0"/>
          </a:p>
          <a:p>
            <a:r>
              <a:rPr lang="en-US" altLang="zh-CN" dirty="0" smtClean="0"/>
              <a:t>4</a:t>
            </a:r>
            <a:r>
              <a:rPr lang="zh-CN" altLang="en-US" dirty="0" smtClean="0"/>
              <a:t>，</a:t>
            </a:r>
            <a:r>
              <a:rPr lang="en-US" altLang="zh-CN" dirty="0" err="1" smtClean="0"/>
              <a:t>sdn</a:t>
            </a:r>
            <a:r>
              <a:rPr lang="zh-CN" altLang="en-US" dirty="0" smtClean="0"/>
              <a:t>负载均衡技术的发展趋势</a:t>
            </a:r>
            <a:endParaRPr lang="zh-CN" altLang="en-US" dirty="0"/>
          </a:p>
        </p:txBody>
      </p:sp>
    </p:spTree>
    <p:extLst>
      <p:ext uri="{BB962C8B-B14F-4D97-AF65-F5344CB8AC3E}">
        <p14:creationId xmlns:p14="http://schemas.microsoft.com/office/powerpoint/2010/main" val="205199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传统网络的问题</a:t>
            </a:r>
            <a:endParaRPr lang="zh-CN" altLang="en-US" dirty="0"/>
          </a:p>
        </p:txBody>
      </p:sp>
      <p:sp>
        <p:nvSpPr>
          <p:cNvPr id="3" name="内容占位符 2"/>
          <p:cNvSpPr>
            <a:spLocks noGrp="1"/>
          </p:cNvSpPr>
          <p:nvPr>
            <p:ph idx="1"/>
          </p:nvPr>
        </p:nvSpPr>
        <p:spPr/>
        <p:txBody>
          <a:bodyPr/>
          <a:lstStyle/>
          <a:p>
            <a:r>
              <a:rPr lang="zh-CN" altLang="en-US" dirty="0" smtClean="0"/>
              <a:t>传统基于</a:t>
            </a:r>
            <a:r>
              <a:rPr lang="en-US" altLang="zh-CN" dirty="0" err="1" smtClean="0"/>
              <a:t>ip</a:t>
            </a:r>
            <a:r>
              <a:rPr lang="zh-CN" altLang="en-US" dirty="0" smtClean="0"/>
              <a:t>的路由协议都是仅仅根据数据包的目的地址来计算路由并转发数据包。由此导致的结果就是所有具有相同目的地址的数据包都会经过相同的网络路径，不能有效利用胖树拓扑多路径能力的优点</a:t>
            </a:r>
            <a:r>
              <a:rPr lang="en-US" altLang="zh-CN" dirty="0" smtClean="0"/>
              <a:t>[3]</a:t>
            </a:r>
            <a:r>
              <a:rPr lang="zh-CN" altLang="en-US" dirty="0" smtClean="0"/>
              <a:t>。</a:t>
            </a:r>
            <a:endParaRPr lang="en-US" altLang="zh-CN" dirty="0" smtClean="0"/>
          </a:p>
          <a:p>
            <a:r>
              <a:rPr lang="zh-CN" altLang="en-US" dirty="0" smtClean="0"/>
              <a:t>而</a:t>
            </a:r>
            <a:r>
              <a:rPr lang="en-US" altLang="zh-CN" dirty="0" err="1" smtClean="0"/>
              <a:t>ecmp</a:t>
            </a:r>
            <a:r>
              <a:rPr lang="zh-CN" altLang="en-US" dirty="0" smtClean="0"/>
              <a:t>等价多路径转发技术</a:t>
            </a:r>
            <a:r>
              <a:rPr lang="en-US" altLang="zh-CN" dirty="0" smtClean="0"/>
              <a:t>[6]</a:t>
            </a:r>
            <a:r>
              <a:rPr lang="zh-CN" altLang="en-US" dirty="0" smtClean="0"/>
              <a:t>没有考虑流对带宽的要求，没有考虑整个网络的流量状态，具有局限性。</a:t>
            </a:r>
            <a:endParaRPr lang="zh-CN" altLang="en-US" dirty="0"/>
          </a:p>
        </p:txBody>
      </p:sp>
    </p:spTree>
    <p:extLst>
      <p:ext uri="{BB962C8B-B14F-4D97-AF65-F5344CB8AC3E}">
        <p14:creationId xmlns:p14="http://schemas.microsoft.com/office/powerpoint/2010/main" val="2725301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Ecmp</a:t>
            </a:r>
            <a:r>
              <a:rPr lang="zh-CN" altLang="en-US" dirty="0" smtClean="0"/>
              <a:t>的特点</a:t>
            </a:r>
            <a:endParaRPr lang="zh-CN" altLang="en-US" dirty="0"/>
          </a:p>
        </p:txBody>
      </p:sp>
      <p:sp>
        <p:nvSpPr>
          <p:cNvPr id="3" name="内容占位符 2"/>
          <p:cNvSpPr>
            <a:spLocks noGrp="1"/>
          </p:cNvSpPr>
          <p:nvPr>
            <p:ph idx="1"/>
          </p:nvPr>
        </p:nvSpPr>
        <p:spPr/>
        <p:txBody>
          <a:bodyPr/>
          <a:lstStyle/>
          <a:p>
            <a:r>
              <a:rPr lang="en-US" altLang="zh-CN" dirty="0"/>
              <a:t>ECMP</a:t>
            </a:r>
            <a:r>
              <a:rPr lang="zh-CN" altLang="en-US" dirty="0"/>
              <a:t>存在多条不同链路到达同一目的地址的网络环境中，如果使用传统的</a:t>
            </a:r>
            <a:r>
              <a:rPr lang="zh-CN" altLang="en-US" dirty="0">
                <a:hlinkClick r:id="rId3"/>
              </a:rPr>
              <a:t>路由技术</a:t>
            </a:r>
            <a:r>
              <a:rPr lang="zh-CN" altLang="en-US" dirty="0"/>
              <a:t>，发往该目的地址的数据包只能利用其中的一条链路，其它链路处于备份状态或无效状态，并且在</a:t>
            </a:r>
            <a:r>
              <a:rPr lang="zh-CN" altLang="en-US" dirty="0">
                <a:hlinkClick r:id="rId4"/>
              </a:rPr>
              <a:t>动态路由</a:t>
            </a:r>
            <a:r>
              <a:rPr lang="zh-CN" altLang="en-US" dirty="0"/>
              <a:t>环境下相互的切换需要一定时间，而等值多路径路由协议可以在该网络环境下同时使用多条链路</a:t>
            </a:r>
            <a:r>
              <a:rPr lang="zh-CN" altLang="en-US" dirty="0" smtClean="0"/>
              <a:t>，增加</a:t>
            </a:r>
            <a:r>
              <a:rPr lang="zh-CN" altLang="en-US" dirty="0"/>
              <a:t>了传输</a:t>
            </a:r>
            <a:r>
              <a:rPr lang="zh-CN" altLang="en-US" dirty="0" smtClean="0"/>
              <a:t>带宽。</a:t>
            </a:r>
            <a:endParaRPr lang="zh-CN" altLang="en-US" dirty="0"/>
          </a:p>
        </p:txBody>
      </p:sp>
    </p:spTree>
    <p:extLst>
      <p:ext uri="{BB962C8B-B14F-4D97-AF65-F5344CB8AC3E}">
        <p14:creationId xmlns:p14="http://schemas.microsoft.com/office/powerpoint/2010/main" val="2731709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数据中心负载均衡选路特点</a:t>
            </a:r>
            <a:endParaRPr lang="zh-CN" altLang="en-US" dirty="0"/>
          </a:p>
        </p:txBody>
      </p:sp>
      <p:sp>
        <p:nvSpPr>
          <p:cNvPr id="3" name="内容占位符 2"/>
          <p:cNvSpPr>
            <a:spLocks noGrp="1"/>
          </p:cNvSpPr>
          <p:nvPr>
            <p:ph idx="1"/>
          </p:nvPr>
        </p:nvSpPr>
        <p:spPr/>
        <p:txBody>
          <a:bodyPr/>
          <a:lstStyle/>
          <a:p>
            <a:r>
              <a:rPr lang="zh-CN" altLang="en-US" dirty="0" smtClean="0"/>
              <a:t>一般互联网路由协议为了减小网络延迟，会更优先考虑选择最短路径。而数据中心更少考虑延迟性，因为其节点在地理位置上都是距离很近的本地网络，所以数据中心网络的路由应该优先考虑带宽利用率而不是延迟。</a:t>
            </a:r>
            <a:endParaRPr lang="zh-CN" altLang="en-US" dirty="0"/>
          </a:p>
        </p:txBody>
      </p:sp>
    </p:spTree>
    <p:extLst>
      <p:ext uri="{BB962C8B-B14F-4D97-AF65-F5344CB8AC3E}">
        <p14:creationId xmlns:p14="http://schemas.microsoft.com/office/powerpoint/2010/main" val="2146413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数据中心网络采用的拓扑</a:t>
            </a:r>
            <a:endParaRPr lang="zh-CN" altLang="en-US" dirty="0"/>
          </a:p>
        </p:txBody>
      </p:sp>
      <p:sp>
        <p:nvSpPr>
          <p:cNvPr id="3" name="内容占位符 2"/>
          <p:cNvSpPr>
            <a:spLocks noGrp="1"/>
          </p:cNvSpPr>
          <p:nvPr>
            <p:ph idx="1"/>
          </p:nvPr>
        </p:nvSpPr>
        <p:spPr/>
        <p:txBody>
          <a:bodyPr/>
          <a:lstStyle/>
          <a:p>
            <a:r>
              <a:rPr lang="zh-CN" altLang="en-US" dirty="0" smtClean="0"/>
              <a:t>现在数据中心网络通常采用层次形多根网络拓扑，比如胖树结构</a:t>
            </a:r>
            <a:r>
              <a:rPr lang="en-US" altLang="zh-CN" dirty="0" smtClean="0"/>
              <a:t>[2]</a:t>
            </a:r>
            <a:r>
              <a:rPr lang="zh-CN" altLang="en-US" dirty="0" smtClean="0"/>
              <a:t>。这种层次特性可以使网络便于扩展，同时多根拓扑也因其多路径特性而具有多种路由选择。</a:t>
            </a:r>
            <a:endParaRPr lang="en-US" altLang="zh-CN" dirty="0" smtClean="0"/>
          </a:p>
          <a:p>
            <a:endParaRPr lang="zh-CN" altLang="en-US" dirty="0"/>
          </a:p>
        </p:txBody>
      </p:sp>
    </p:spTree>
    <p:extLst>
      <p:ext uri="{BB962C8B-B14F-4D97-AF65-F5344CB8AC3E}">
        <p14:creationId xmlns:p14="http://schemas.microsoft.com/office/powerpoint/2010/main" val="971964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胖</a:t>
            </a:r>
            <a:r>
              <a:rPr lang="zh-CN" altLang="en-US" dirty="0" smtClean="0"/>
              <a:t>树结构特点</a:t>
            </a:r>
            <a:endParaRPr lang="zh-CN" altLang="en-US" dirty="0"/>
          </a:p>
        </p:txBody>
      </p:sp>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679862"/>
            <a:ext cx="7632847" cy="4845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6275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四端口交换机的胖树结构网络</a:t>
            </a:r>
            <a:endParaRPr lang="zh-CN" altLang="en-US"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9552" y="1556793"/>
            <a:ext cx="8136904"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9631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负载均衡算法研究目标</a:t>
            </a:r>
            <a:endParaRPr lang="zh-CN" altLang="en-US" dirty="0"/>
          </a:p>
        </p:txBody>
      </p:sp>
      <p:sp>
        <p:nvSpPr>
          <p:cNvPr id="3" name="内容占位符 2"/>
          <p:cNvSpPr>
            <a:spLocks noGrp="1"/>
          </p:cNvSpPr>
          <p:nvPr>
            <p:ph idx="1"/>
          </p:nvPr>
        </p:nvSpPr>
        <p:spPr/>
        <p:txBody>
          <a:bodyPr/>
          <a:lstStyle/>
          <a:p>
            <a:r>
              <a:rPr lang="en-US" altLang="zh-CN" dirty="0" smtClean="0"/>
              <a:t>1</a:t>
            </a:r>
            <a:r>
              <a:rPr lang="zh-CN" altLang="en-US" dirty="0" smtClean="0"/>
              <a:t>，算法应该可以提高整个网路的带宽利用率，也就是说算法可以调节和提高整个网络的流量分布和吞吐量。</a:t>
            </a:r>
            <a:endParaRPr lang="en-US" altLang="zh-CN" dirty="0" smtClean="0"/>
          </a:p>
          <a:p>
            <a:r>
              <a:rPr lang="en-US" altLang="zh-CN" dirty="0" smtClean="0"/>
              <a:t>2</a:t>
            </a:r>
            <a:r>
              <a:rPr lang="zh-CN" altLang="en-US" dirty="0" smtClean="0"/>
              <a:t>，算法应该可以阻止网络产生热点而导致的拥塞。</a:t>
            </a:r>
            <a:endParaRPr lang="en-US" altLang="zh-CN" dirty="0" smtClean="0"/>
          </a:p>
          <a:p>
            <a:r>
              <a:rPr lang="en-US" altLang="zh-CN" dirty="0" smtClean="0"/>
              <a:t>3</a:t>
            </a:r>
            <a:r>
              <a:rPr lang="zh-CN" altLang="en-US" dirty="0" smtClean="0"/>
              <a:t>，算法应该有较低的时间复杂度，在处理很大的网络流量时，能做出很快的响应。</a:t>
            </a:r>
            <a:endParaRPr lang="zh-CN" altLang="en-US" dirty="0"/>
          </a:p>
        </p:txBody>
      </p:sp>
    </p:spTree>
    <p:extLst>
      <p:ext uri="{BB962C8B-B14F-4D97-AF65-F5344CB8AC3E}">
        <p14:creationId xmlns:p14="http://schemas.microsoft.com/office/powerpoint/2010/main" val="3721223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Sdn</a:t>
            </a:r>
            <a:r>
              <a:rPr lang="zh-CN" altLang="en-US" dirty="0" smtClean="0"/>
              <a:t>数据中心负载均衡算法研究现状及进展</a:t>
            </a:r>
            <a:endParaRPr lang="zh-CN" altLang="en-US" dirty="0"/>
          </a:p>
        </p:txBody>
      </p:sp>
      <p:sp>
        <p:nvSpPr>
          <p:cNvPr id="3" name="内容占位符 2"/>
          <p:cNvSpPr>
            <a:spLocks noGrp="1"/>
          </p:cNvSpPr>
          <p:nvPr>
            <p:ph idx="1"/>
          </p:nvPr>
        </p:nvSpPr>
        <p:spPr/>
        <p:txBody>
          <a:bodyPr>
            <a:normAutofit/>
          </a:bodyPr>
          <a:lstStyle/>
          <a:p>
            <a:r>
              <a:rPr lang="en-US" altLang="zh-CN" sz="3600" dirty="0" smtClean="0"/>
              <a:t>A1-Fares[5]</a:t>
            </a:r>
            <a:r>
              <a:rPr lang="zh-CN" altLang="en-US" sz="3600" dirty="0" smtClean="0"/>
              <a:t>提出两个算法，其中一个使用全局最先匹配，另一个使用模拟退火法。</a:t>
            </a:r>
            <a:endParaRPr lang="en-US" altLang="zh-CN" sz="3600" dirty="0" smtClean="0"/>
          </a:p>
          <a:p>
            <a:r>
              <a:rPr lang="en-US" altLang="zh-CN" sz="3600" dirty="0" err="1"/>
              <a:t>Niranjan</a:t>
            </a:r>
            <a:r>
              <a:rPr lang="en-US" altLang="zh-CN" sz="3600" dirty="0"/>
              <a:t> Mysore </a:t>
            </a:r>
            <a:r>
              <a:rPr lang="en-US" altLang="zh-CN" sz="3600" dirty="0" smtClean="0"/>
              <a:t>R[11]</a:t>
            </a:r>
            <a:r>
              <a:rPr lang="zh-CN" altLang="en-US" sz="3600" dirty="0"/>
              <a:t>也</a:t>
            </a:r>
            <a:r>
              <a:rPr lang="zh-CN" altLang="en-US" sz="3600" dirty="0" smtClean="0"/>
              <a:t>提出</a:t>
            </a:r>
            <a:r>
              <a:rPr lang="zh-CN" altLang="en-US" sz="3600" dirty="0"/>
              <a:t>通过模拟退火算法</a:t>
            </a:r>
            <a:r>
              <a:rPr lang="zh-CN" altLang="en-US" sz="3600" dirty="0" smtClean="0"/>
              <a:t>完成数据</a:t>
            </a:r>
            <a:r>
              <a:rPr lang="zh-CN" altLang="en-US" sz="3600" dirty="0"/>
              <a:t>中心</a:t>
            </a:r>
            <a:r>
              <a:rPr lang="zh-CN" altLang="en-US" sz="3600" dirty="0" smtClean="0"/>
              <a:t>网路的负载均衡。</a:t>
            </a:r>
            <a:endParaRPr lang="en-US" altLang="zh-CN" sz="3600" dirty="0" smtClean="0"/>
          </a:p>
        </p:txBody>
      </p:sp>
    </p:spTree>
    <p:extLst>
      <p:ext uri="{BB962C8B-B14F-4D97-AF65-F5344CB8AC3E}">
        <p14:creationId xmlns:p14="http://schemas.microsoft.com/office/powerpoint/2010/main" val="2116734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Sdn</a:t>
            </a:r>
            <a:r>
              <a:rPr lang="zh-CN" altLang="en-US" dirty="0"/>
              <a:t>数据中心负载均衡算法研究</a:t>
            </a:r>
            <a:r>
              <a:rPr lang="zh-CN" altLang="en-US" dirty="0" smtClean="0"/>
              <a:t>现状及进展</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sz="3600" dirty="0" smtClean="0"/>
              <a:t>Heller[12]</a:t>
            </a:r>
            <a:r>
              <a:rPr lang="zh-CN" altLang="en-US" sz="3600" dirty="0" smtClean="0"/>
              <a:t>提出</a:t>
            </a:r>
            <a:r>
              <a:rPr lang="zh-CN" altLang="en-US" sz="3600" dirty="0"/>
              <a:t>了</a:t>
            </a:r>
            <a:r>
              <a:rPr lang="en-US" altLang="zh-CN" sz="3600" dirty="0" err="1"/>
              <a:t>ElasticTree</a:t>
            </a:r>
            <a:r>
              <a:rPr lang="zh-CN" altLang="en-US" sz="3600" dirty="0"/>
              <a:t>数据中心网络能量管理方法，其包括两种多路径算法，一个是贪婪装箱算法，另一个是拓扑感知的</a:t>
            </a:r>
            <a:r>
              <a:rPr lang="zh-CN" altLang="en-US" sz="3600" dirty="0" smtClean="0"/>
              <a:t>启发式算法。</a:t>
            </a:r>
            <a:endParaRPr lang="en-US" altLang="zh-CN" sz="3600" dirty="0" smtClean="0"/>
          </a:p>
          <a:p>
            <a:r>
              <a:rPr lang="zh-CN" altLang="en-US" sz="3600" dirty="0" smtClean="0"/>
              <a:t>提出</a:t>
            </a:r>
            <a:r>
              <a:rPr lang="en-US" altLang="zh-CN" sz="3600" dirty="0" err="1" smtClean="0"/>
              <a:t>ElasticTree</a:t>
            </a:r>
            <a:r>
              <a:rPr lang="en-US" altLang="zh-CN" sz="3600" dirty="0" smtClean="0"/>
              <a:t>[12]</a:t>
            </a:r>
            <a:r>
              <a:rPr lang="zh-CN" altLang="en-US" sz="3600" dirty="0" smtClean="0"/>
              <a:t>主要是根据数据中心流量的突发性，从节能角度出发，认为</a:t>
            </a:r>
            <a:r>
              <a:rPr lang="en-US" altLang="zh-CN" sz="3600" dirty="0" err="1" smtClean="0"/>
              <a:t>FatTree</a:t>
            </a:r>
            <a:r>
              <a:rPr lang="zh-CN" altLang="en-US" sz="3600" dirty="0" smtClean="0"/>
              <a:t>为所有的端主机之间提供完全带宽没有必要，应关掉不用的链路和交换机，仅在需要时启动。</a:t>
            </a:r>
            <a:endParaRPr lang="en-US" altLang="zh-CN" sz="3600" dirty="0" smtClean="0"/>
          </a:p>
          <a:p>
            <a:endParaRPr lang="zh-CN" altLang="en-US" dirty="0"/>
          </a:p>
        </p:txBody>
      </p:sp>
    </p:spTree>
    <p:extLst>
      <p:ext uri="{BB962C8B-B14F-4D97-AF65-F5344CB8AC3E}">
        <p14:creationId xmlns:p14="http://schemas.microsoft.com/office/powerpoint/2010/main" val="1733799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技术选型</a:t>
            </a:r>
            <a:endParaRPr lang="zh-CN" altLang="en-US" dirty="0"/>
          </a:p>
        </p:txBody>
      </p:sp>
      <p:sp>
        <p:nvSpPr>
          <p:cNvPr id="3" name="内容占位符 2"/>
          <p:cNvSpPr>
            <a:spLocks noGrp="1"/>
          </p:cNvSpPr>
          <p:nvPr>
            <p:ph idx="1"/>
          </p:nvPr>
        </p:nvSpPr>
        <p:spPr/>
        <p:txBody>
          <a:bodyPr/>
          <a:lstStyle/>
          <a:p>
            <a:r>
              <a:rPr lang="zh-CN" altLang="en-US" dirty="0"/>
              <a:t>最后会介绍技术选型中</a:t>
            </a:r>
            <a:r>
              <a:rPr lang="en-US" altLang="zh-CN" dirty="0" err="1"/>
              <a:t>onos</a:t>
            </a:r>
            <a:r>
              <a:rPr lang="zh-CN" altLang="en-US" dirty="0"/>
              <a:t>控制器的三层架构及设计</a:t>
            </a:r>
            <a:r>
              <a:rPr lang="zh-CN" altLang="en-US" dirty="0" smtClean="0"/>
              <a:t>思想</a:t>
            </a:r>
            <a:endParaRPr lang="en-US" altLang="zh-CN" dirty="0" smtClean="0"/>
          </a:p>
          <a:p>
            <a:r>
              <a:rPr lang="en-US" altLang="zh-CN" dirty="0" smtClean="0"/>
              <a:t>1</a:t>
            </a:r>
            <a:r>
              <a:rPr lang="zh-CN" altLang="en-US" dirty="0" smtClean="0"/>
              <a:t>，北向接口抽象层</a:t>
            </a:r>
            <a:endParaRPr lang="en-US" altLang="zh-CN" dirty="0" smtClean="0"/>
          </a:p>
          <a:p>
            <a:r>
              <a:rPr lang="en-US" altLang="zh-CN" dirty="0" smtClean="0"/>
              <a:t>2</a:t>
            </a:r>
            <a:r>
              <a:rPr lang="zh-CN" altLang="en-US" dirty="0" smtClean="0"/>
              <a:t>，南向接口抽象层</a:t>
            </a:r>
            <a:endParaRPr lang="en-US" altLang="zh-CN" dirty="0" smtClean="0"/>
          </a:p>
          <a:p>
            <a:r>
              <a:rPr lang="en-US" altLang="zh-CN" dirty="0" smtClean="0"/>
              <a:t>3</a:t>
            </a:r>
            <a:r>
              <a:rPr lang="zh-CN" altLang="en-US" dirty="0" smtClean="0"/>
              <a:t>，分布式核心层</a:t>
            </a:r>
            <a:endParaRPr lang="zh-CN" altLang="en-US" dirty="0"/>
          </a:p>
          <a:p>
            <a:endParaRPr lang="zh-CN" altLang="en-US" dirty="0"/>
          </a:p>
        </p:txBody>
      </p:sp>
    </p:spTree>
    <p:extLst>
      <p:ext uri="{BB962C8B-B14F-4D97-AF65-F5344CB8AC3E}">
        <p14:creationId xmlns:p14="http://schemas.microsoft.com/office/powerpoint/2010/main" val="3795904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Sdn</a:t>
            </a:r>
            <a:r>
              <a:rPr lang="zh-CN" altLang="en-US" dirty="0"/>
              <a:t>数据中心负载均衡算法研究</a:t>
            </a:r>
            <a:r>
              <a:rPr lang="zh-CN" altLang="en-US" dirty="0" smtClean="0"/>
              <a:t>现状及进展</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有人</a:t>
            </a:r>
            <a:r>
              <a:rPr lang="zh-CN" altLang="en-US" dirty="0"/>
              <a:t>提出单链路指标评价路径进行流量的均衡（比如时延</a:t>
            </a:r>
            <a:r>
              <a:rPr lang="en-US" altLang="zh-CN" dirty="0"/>
              <a:t>/</a:t>
            </a:r>
            <a:r>
              <a:rPr lang="zh-CN" altLang="en-US" dirty="0"/>
              <a:t>带宽</a:t>
            </a:r>
            <a:r>
              <a:rPr lang="en-US" altLang="zh-CN" dirty="0"/>
              <a:t>/</a:t>
            </a:r>
            <a:r>
              <a:rPr lang="zh-CN" altLang="en-US" dirty="0"/>
              <a:t>丢包率</a:t>
            </a:r>
            <a:r>
              <a:rPr lang="en-US" altLang="zh-CN" dirty="0" smtClean="0"/>
              <a:t>)</a:t>
            </a:r>
            <a:r>
              <a:rPr lang="zh-CN" altLang="en-US" dirty="0" smtClean="0"/>
              <a:t>，例如基于</a:t>
            </a:r>
            <a:r>
              <a:rPr lang="en-US" altLang="zh-CN" dirty="0" smtClean="0"/>
              <a:t>Dijkstra</a:t>
            </a:r>
            <a:r>
              <a:rPr lang="zh-CN" altLang="en-US" dirty="0" smtClean="0"/>
              <a:t>方案</a:t>
            </a:r>
            <a:r>
              <a:rPr lang="en-US" altLang="zh-CN" dirty="0" smtClean="0"/>
              <a:t>[20]</a:t>
            </a:r>
            <a:endParaRPr lang="en-US" altLang="zh-CN" dirty="0" smtClean="0"/>
          </a:p>
          <a:p>
            <a:r>
              <a:rPr lang="en-US" altLang="zh-CN" dirty="0" smtClean="0"/>
              <a:t>Li </a:t>
            </a:r>
            <a:r>
              <a:rPr lang="en-US" altLang="zh-CN" dirty="0"/>
              <a:t>Y[10]</a:t>
            </a:r>
            <a:r>
              <a:rPr lang="zh-CN" altLang="en-US" dirty="0"/>
              <a:t>提出基于数据中心的胖树网络中实行动态的负载均衡</a:t>
            </a:r>
            <a:r>
              <a:rPr lang="zh-CN" altLang="en-US" dirty="0" smtClean="0"/>
              <a:t>算法</a:t>
            </a:r>
            <a:r>
              <a:rPr lang="en-US" altLang="zh-CN" dirty="0" smtClean="0"/>
              <a:t>DLB(Dynamic Load </a:t>
            </a:r>
            <a:r>
              <a:rPr lang="en-US" altLang="zh-CN" dirty="0" err="1" smtClean="0"/>
              <a:t>Balacing</a:t>
            </a:r>
            <a:r>
              <a:rPr lang="en-US" altLang="zh-CN" dirty="0" smtClean="0"/>
              <a:t>)</a:t>
            </a:r>
            <a:r>
              <a:rPr lang="zh-CN" altLang="en-US" dirty="0" smtClean="0"/>
              <a:t>。</a:t>
            </a:r>
            <a:endParaRPr lang="en-US" altLang="zh-CN" dirty="0" smtClean="0"/>
          </a:p>
          <a:p>
            <a:r>
              <a:rPr lang="zh-CN" altLang="en-US" dirty="0" smtClean="0"/>
              <a:t>农黄武</a:t>
            </a:r>
            <a:r>
              <a:rPr lang="en-US" altLang="zh-CN" dirty="0" smtClean="0"/>
              <a:t>[1]</a:t>
            </a:r>
            <a:r>
              <a:rPr lang="zh-CN" altLang="en-US" dirty="0"/>
              <a:t>基于</a:t>
            </a:r>
            <a:r>
              <a:rPr lang="zh-CN" altLang="en-US" dirty="0" smtClean="0"/>
              <a:t>现有负载均衡算法中考虑全局性会导致收敛较慢的问题分析，提出了基于</a:t>
            </a:r>
            <a:r>
              <a:rPr lang="en-US" altLang="zh-CN" dirty="0" err="1"/>
              <a:t>sdn</a:t>
            </a:r>
            <a:r>
              <a:rPr lang="zh-CN" altLang="en-US" dirty="0"/>
              <a:t>的负载均衡多路径</a:t>
            </a:r>
            <a:r>
              <a:rPr lang="zh-CN" altLang="en-US" dirty="0" smtClean="0"/>
              <a:t>路由算法</a:t>
            </a:r>
            <a:r>
              <a:rPr lang="en-US" altLang="zh-CN" dirty="0" smtClean="0"/>
              <a:t>LBMP</a:t>
            </a:r>
            <a:endParaRPr lang="en-US" altLang="zh-CN" dirty="0"/>
          </a:p>
          <a:p>
            <a:endParaRPr lang="zh-CN" altLang="en-US" dirty="0"/>
          </a:p>
        </p:txBody>
      </p:sp>
    </p:spTree>
    <p:extLst>
      <p:ext uri="{BB962C8B-B14F-4D97-AF65-F5344CB8AC3E}">
        <p14:creationId xmlns:p14="http://schemas.microsoft.com/office/powerpoint/2010/main" val="3624173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Sdn</a:t>
            </a:r>
            <a:r>
              <a:rPr lang="zh-CN" altLang="en-US" dirty="0"/>
              <a:t>数据中心负载均衡算法研究现状及进展</a:t>
            </a:r>
          </a:p>
        </p:txBody>
      </p:sp>
      <p:sp>
        <p:nvSpPr>
          <p:cNvPr id="3" name="内容占位符 2"/>
          <p:cNvSpPr>
            <a:spLocks noGrp="1"/>
          </p:cNvSpPr>
          <p:nvPr>
            <p:ph idx="1"/>
          </p:nvPr>
        </p:nvSpPr>
        <p:spPr/>
        <p:txBody>
          <a:bodyPr/>
          <a:lstStyle/>
          <a:p>
            <a:r>
              <a:rPr lang="zh-CN" altLang="en-US" dirty="0" smtClean="0"/>
              <a:t>吴宇文</a:t>
            </a:r>
            <a:r>
              <a:rPr lang="en-US" altLang="zh-CN" dirty="0" smtClean="0"/>
              <a:t>[13]</a:t>
            </a:r>
            <a:r>
              <a:rPr lang="zh-CN" altLang="en-US" dirty="0" smtClean="0"/>
              <a:t>在</a:t>
            </a:r>
            <a:r>
              <a:rPr lang="en-US" altLang="zh-CN" dirty="0"/>
              <a:t>Li Y[10</a:t>
            </a:r>
            <a:r>
              <a:rPr lang="en-US" altLang="zh-CN" dirty="0" smtClean="0"/>
              <a:t>]</a:t>
            </a:r>
            <a:r>
              <a:rPr lang="zh-CN" altLang="en-US" dirty="0" smtClean="0"/>
              <a:t>提出的</a:t>
            </a:r>
            <a:r>
              <a:rPr lang="en-US" altLang="zh-CN" dirty="0" smtClean="0"/>
              <a:t>DLB</a:t>
            </a:r>
            <a:r>
              <a:rPr lang="zh-CN" altLang="en-US" dirty="0" smtClean="0"/>
              <a:t>的基础上提出了全局负载均衡算法</a:t>
            </a:r>
            <a:r>
              <a:rPr lang="en-US" altLang="zh-CN" dirty="0" smtClean="0"/>
              <a:t>GLB(Global Load Balancing).</a:t>
            </a:r>
          </a:p>
          <a:p>
            <a:r>
              <a:rPr lang="zh-CN" altLang="en-US" dirty="0" smtClean="0"/>
              <a:t>陈云</a:t>
            </a:r>
            <a:r>
              <a:rPr lang="en-US" altLang="zh-CN" dirty="0" smtClean="0"/>
              <a:t>[14]</a:t>
            </a:r>
            <a:r>
              <a:rPr lang="zh-CN" altLang="en-US" dirty="0" smtClean="0"/>
              <a:t>提出的基于</a:t>
            </a:r>
            <a:r>
              <a:rPr lang="en-US" altLang="zh-CN" dirty="0" smtClean="0"/>
              <a:t>DLB</a:t>
            </a:r>
            <a:r>
              <a:rPr lang="zh-CN" altLang="en-US" dirty="0" smtClean="0"/>
              <a:t>算法改进的</a:t>
            </a:r>
            <a:r>
              <a:rPr lang="en-US" altLang="zh-CN" dirty="0" smtClean="0"/>
              <a:t>DSLB</a:t>
            </a:r>
            <a:r>
              <a:rPr lang="zh-CN" altLang="en-US" dirty="0" smtClean="0"/>
              <a:t>算法。</a:t>
            </a:r>
            <a:endParaRPr lang="zh-CN" altLang="en-US" dirty="0"/>
          </a:p>
        </p:txBody>
      </p:sp>
    </p:spTree>
    <p:extLst>
      <p:ext uri="{BB962C8B-B14F-4D97-AF65-F5344CB8AC3E}">
        <p14:creationId xmlns:p14="http://schemas.microsoft.com/office/powerpoint/2010/main" val="287600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模拟退火</a:t>
            </a:r>
            <a:endParaRPr lang="zh-CN" altLang="en-US" dirty="0"/>
          </a:p>
        </p:txBody>
      </p:sp>
      <p:sp>
        <p:nvSpPr>
          <p:cNvPr id="3" name="内容占位符 2"/>
          <p:cNvSpPr>
            <a:spLocks noGrp="1"/>
          </p:cNvSpPr>
          <p:nvPr>
            <p:ph idx="1"/>
          </p:nvPr>
        </p:nvSpPr>
        <p:spPr/>
        <p:txBody>
          <a:bodyPr/>
          <a:lstStyle/>
          <a:p>
            <a:r>
              <a:rPr lang="zh-CN" altLang="en-US" dirty="0"/>
              <a:t>在热力学上，退火（</a:t>
            </a:r>
            <a:r>
              <a:rPr lang="en-US" altLang="zh-CN" dirty="0"/>
              <a:t>annealing</a:t>
            </a:r>
            <a:r>
              <a:rPr lang="zh-CN" altLang="en-US" dirty="0"/>
              <a:t>）现象指物体逐渐降温的物理现象，温度愈低，物体的能量状态会低；够低后，液体开始冷凝与结晶，在结晶状态时，系统的能量状态最低。大自然在缓慢降温（亦即，退火）时，可“找到”最低能量状态：结晶。但是，如果过程过急过快，快速降温（亦称「淬炼」，</a:t>
            </a:r>
            <a:r>
              <a:rPr lang="en-US" altLang="zh-CN" dirty="0"/>
              <a:t>quenching</a:t>
            </a:r>
            <a:r>
              <a:rPr lang="zh-CN" altLang="en-US" dirty="0"/>
              <a:t>）时，会导致不是最低能态的非晶形。</a:t>
            </a:r>
          </a:p>
        </p:txBody>
      </p:sp>
    </p:spTree>
    <p:extLst>
      <p:ext uri="{BB962C8B-B14F-4D97-AF65-F5344CB8AC3E}">
        <p14:creationId xmlns:p14="http://schemas.microsoft.com/office/powerpoint/2010/main" val="2236884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模拟退火</a:t>
            </a:r>
            <a:endParaRPr lang="zh-CN" alt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59632" y="2204864"/>
            <a:ext cx="6477562" cy="2057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05631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模拟退火</a:t>
            </a:r>
            <a:endParaRPr lang="zh-CN" altLang="en-US" dirty="0"/>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27584" y="1700809"/>
            <a:ext cx="6984776"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4149080"/>
            <a:ext cx="4138613" cy="769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99592" y="5085184"/>
            <a:ext cx="7056784" cy="923330"/>
          </a:xfrm>
          <a:prstGeom prst="rect">
            <a:avLst/>
          </a:prstGeom>
          <a:noFill/>
        </p:spPr>
        <p:txBody>
          <a:bodyPr wrap="square" rtlCol="0">
            <a:spAutoFit/>
          </a:bodyPr>
          <a:lstStyle/>
          <a:p>
            <a:r>
              <a:rPr lang="zh-CN" altLang="en-US" dirty="0"/>
              <a:t>根据</a:t>
            </a:r>
            <a:r>
              <a:rPr lang="en-US" altLang="zh-CN" dirty="0"/>
              <a:t>Metropolis</a:t>
            </a:r>
            <a:r>
              <a:rPr lang="zh-CN" altLang="en-US" dirty="0"/>
              <a:t>准则，粒子在温度</a:t>
            </a:r>
            <a:r>
              <a:rPr lang="en-US" altLang="zh-CN" dirty="0"/>
              <a:t>T</a:t>
            </a:r>
            <a:r>
              <a:rPr lang="zh-CN" altLang="en-US" dirty="0"/>
              <a:t>时趋于平衡的概率为</a:t>
            </a:r>
            <a:r>
              <a:rPr lang="en-US" altLang="zh-CN" dirty="0" err="1"/>
              <a:t>exp</a:t>
            </a:r>
            <a:r>
              <a:rPr lang="en-US" altLang="zh-CN" dirty="0"/>
              <a:t>(-ΔE/(</a:t>
            </a:r>
            <a:r>
              <a:rPr lang="en-US" altLang="zh-CN" dirty="0" err="1"/>
              <a:t>kT</a:t>
            </a:r>
            <a:r>
              <a:rPr lang="en-US" altLang="zh-CN" dirty="0"/>
              <a:t>))</a:t>
            </a:r>
            <a:r>
              <a:rPr lang="zh-CN" altLang="en-US" dirty="0"/>
              <a:t>，其中</a:t>
            </a:r>
            <a:r>
              <a:rPr lang="en-US" altLang="zh-CN" dirty="0"/>
              <a:t>E</a:t>
            </a:r>
            <a:r>
              <a:rPr lang="zh-CN" altLang="en-US" dirty="0"/>
              <a:t>为温度</a:t>
            </a:r>
            <a:r>
              <a:rPr lang="en-US" altLang="zh-CN" dirty="0"/>
              <a:t>T</a:t>
            </a:r>
            <a:r>
              <a:rPr lang="zh-CN" altLang="en-US" dirty="0"/>
              <a:t>时的内能，</a:t>
            </a:r>
            <a:r>
              <a:rPr lang="en-US" altLang="zh-CN" dirty="0"/>
              <a:t>ΔE</a:t>
            </a:r>
            <a:r>
              <a:rPr lang="zh-CN" altLang="en-US" dirty="0"/>
              <a:t>为其改变数</a:t>
            </a:r>
            <a:r>
              <a:rPr lang="en-US" altLang="zh-CN" dirty="0"/>
              <a:t>,k</a:t>
            </a:r>
            <a:r>
              <a:rPr lang="zh-CN" altLang="en-US" dirty="0"/>
              <a:t>为</a:t>
            </a:r>
            <a:r>
              <a:rPr lang="en-US" altLang="zh-CN" dirty="0"/>
              <a:t>Boltzmann</a:t>
            </a:r>
            <a:r>
              <a:rPr lang="zh-CN" altLang="en-US" dirty="0"/>
              <a:t>常数。</a:t>
            </a:r>
            <a:r>
              <a:rPr lang="en-US" altLang="zh-CN" dirty="0"/>
              <a:t>Metropolis</a:t>
            </a:r>
            <a:r>
              <a:rPr lang="zh-CN" altLang="en-US" dirty="0"/>
              <a:t>准则常表示</a:t>
            </a:r>
            <a:r>
              <a:rPr lang="zh-CN" altLang="en-US" dirty="0" smtClean="0"/>
              <a:t>为上图</a:t>
            </a:r>
            <a:endParaRPr lang="zh-CN" altLang="en-US" dirty="0"/>
          </a:p>
        </p:txBody>
      </p:sp>
    </p:spTree>
    <p:extLst>
      <p:ext uri="{BB962C8B-B14F-4D97-AF65-F5344CB8AC3E}">
        <p14:creationId xmlns:p14="http://schemas.microsoft.com/office/powerpoint/2010/main" val="1613687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模拟退火</a:t>
            </a:r>
            <a:endParaRPr lang="zh-CN" altLang="en-US" dirty="0"/>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43608" y="2636912"/>
            <a:ext cx="6264696"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99592" y="1268760"/>
            <a:ext cx="6912768" cy="923330"/>
          </a:xfrm>
          <a:prstGeom prst="rect">
            <a:avLst/>
          </a:prstGeom>
          <a:noFill/>
        </p:spPr>
        <p:txBody>
          <a:bodyPr wrap="square" rtlCol="0">
            <a:spAutoFit/>
          </a:bodyPr>
          <a:lstStyle/>
          <a:p>
            <a:r>
              <a:rPr lang="zh-CN" altLang="en-US" dirty="0"/>
              <a:t>根据</a:t>
            </a:r>
            <a:r>
              <a:rPr lang="en-US" altLang="zh-CN" dirty="0"/>
              <a:t>Metropolis</a:t>
            </a:r>
            <a:r>
              <a:rPr lang="zh-CN" altLang="en-US" dirty="0"/>
              <a:t>准则，粒子在温度</a:t>
            </a:r>
            <a:r>
              <a:rPr lang="en-US" altLang="zh-CN" dirty="0"/>
              <a:t>T</a:t>
            </a:r>
            <a:r>
              <a:rPr lang="zh-CN" altLang="en-US" dirty="0"/>
              <a:t>时趋于平衡的概率为</a:t>
            </a:r>
            <a:r>
              <a:rPr lang="en-US" altLang="zh-CN" dirty="0" err="1"/>
              <a:t>exp</a:t>
            </a:r>
            <a:r>
              <a:rPr lang="en-US" altLang="zh-CN" dirty="0"/>
              <a:t>(-ΔE/(</a:t>
            </a:r>
            <a:r>
              <a:rPr lang="en-US" altLang="zh-CN" dirty="0" err="1"/>
              <a:t>kT</a:t>
            </a:r>
            <a:r>
              <a:rPr lang="en-US" altLang="zh-CN" dirty="0"/>
              <a:t>))</a:t>
            </a:r>
            <a:r>
              <a:rPr lang="zh-CN" altLang="en-US" dirty="0"/>
              <a:t>，其中</a:t>
            </a:r>
            <a:r>
              <a:rPr lang="en-US" altLang="zh-CN" dirty="0"/>
              <a:t>E</a:t>
            </a:r>
            <a:r>
              <a:rPr lang="zh-CN" altLang="en-US" dirty="0"/>
              <a:t>为温度</a:t>
            </a:r>
            <a:r>
              <a:rPr lang="en-US" altLang="zh-CN" dirty="0"/>
              <a:t>T</a:t>
            </a:r>
            <a:r>
              <a:rPr lang="zh-CN" altLang="en-US" dirty="0"/>
              <a:t>时的内能，</a:t>
            </a:r>
            <a:r>
              <a:rPr lang="en-US" altLang="zh-CN" dirty="0"/>
              <a:t>ΔE</a:t>
            </a:r>
            <a:r>
              <a:rPr lang="zh-CN" altLang="en-US" dirty="0"/>
              <a:t>为其</a:t>
            </a:r>
            <a:r>
              <a:rPr lang="zh-CN" altLang="en-US" dirty="0">
                <a:solidFill>
                  <a:srgbClr val="FF0000"/>
                </a:solidFill>
              </a:rPr>
              <a:t>改变</a:t>
            </a:r>
            <a:r>
              <a:rPr lang="zh-CN" altLang="en-US" dirty="0" smtClean="0">
                <a:solidFill>
                  <a:srgbClr val="FF0000"/>
                </a:solidFill>
              </a:rPr>
              <a:t>数（绝对值）</a:t>
            </a:r>
            <a:r>
              <a:rPr lang="en-US" altLang="zh-CN" dirty="0" smtClean="0"/>
              <a:t>,</a:t>
            </a:r>
            <a:r>
              <a:rPr lang="en-US" altLang="zh-CN" dirty="0"/>
              <a:t>k</a:t>
            </a:r>
            <a:r>
              <a:rPr lang="zh-CN" altLang="en-US" dirty="0"/>
              <a:t>为</a:t>
            </a:r>
            <a:r>
              <a:rPr lang="en-US" altLang="zh-CN" dirty="0"/>
              <a:t>Boltzmann</a:t>
            </a:r>
            <a:r>
              <a:rPr lang="zh-CN" altLang="en-US" dirty="0"/>
              <a:t>常数。</a:t>
            </a:r>
            <a:r>
              <a:rPr lang="en-US" altLang="zh-CN" dirty="0"/>
              <a:t>Metropolis</a:t>
            </a:r>
            <a:r>
              <a:rPr lang="zh-CN" altLang="en-US" dirty="0"/>
              <a:t>准则常表示为</a:t>
            </a:r>
          </a:p>
        </p:txBody>
      </p:sp>
      <p:sp>
        <p:nvSpPr>
          <p:cNvPr id="6" name="TextBox 5"/>
          <p:cNvSpPr txBox="1"/>
          <p:nvPr/>
        </p:nvSpPr>
        <p:spPr>
          <a:xfrm>
            <a:off x="899592" y="4509120"/>
            <a:ext cx="7560840" cy="923330"/>
          </a:xfrm>
          <a:prstGeom prst="rect">
            <a:avLst/>
          </a:prstGeom>
          <a:noFill/>
        </p:spPr>
        <p:txBody>
          <a:bodyPr wrap="square" rtlCol="0">
            <a:spAutoFit/>
          </a:bodyPr>
          <a:lstStyle/>
          <a:p>
            <a:r>
              <a:rPr lang="zh-CN" altLang="en-US" dirty="0"/>
              <a:t>对当前解重复“产生新解→计算目标函数差→接受或丢弃”的迭代，并逐步衰减 </a:t>
            </a:r>
            <a:r>
              <a:rPr lang="en-US" altLang="zh-CN" i="1" dirty="0"/>
              <a:t>t</a:t>
            </a:r>
            <a:r>
              <a:rPr lang="zh-CN" altLang="en-US" dirty="0"/>
              <a:t> 值，算法终止时的当前解即为所得近似最优解，这是基于蒙特卡罗迭代求解法的一种启发式随机搜索过程。</a:t>
            </a:r>
          </a:p>
        </p:txBody>
      </p:sp>
    </p:spTree>
    <p:extLst>
      <p:ext uri="{BB962C8B-B14F-4D97-AF65-F5344CB8AC3E}">
        <p14:creationId xmlns:p14="http://schemas.microsoft.com/office/powerpoint/2010/main" val="523861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模拟退火典型应用（旅行商问题）</a:t>
            </a:r>
            <a:endParaRPr lang="zh-CN" altLang="en-US" dirty="0"/>
          </a:p>
        </p:txBody>
      </p:sp>
      <p:sp>
        <p:nvSpPr>
          <p:cNvPr id="3" name="内容占位符 2"/>
          <p:cNvSpPr>
            <a:spLocks noGrp="1"/>
          </p:cNvSpPr>
          <p:nvPr>
            <p:ph idx="1"/>
          </p:nvPr>
        </p:nvSpPr>
        <p:spPr/>
        <p:txBody>
          <a:bodyPr>
            <a:normAutofit/>
          </a:bodyPr>
          <a:lstStyle/>
          <a:p>
            <a:r>
              <a:rPr lang="zh-CN" altLang="en-US" dirty="0" smtClean="0"/>
              <a:t>旅行商问题是对于拓扑中每个</a:t>
            </a:r>
            <a:r>
              <a:rPr lang="en-US" altLang="zh-CN" dirty="0" smtClean="0"/>
              <a:t>city</a:t>
            </a:r>
            <a:r>
              <a:rPr lang="zh-CN" altLang="en-US" dirty="0" smtClean="0"/>
              <a:t>，存在很多种遍历完所有</a:t>
            </a:r>
            <a:r>
              <a:rPr lang="en-US" altLang="zh-CN" dirty="0" smtClean="0"/>
              <a:t>city</a:t>
            </a:r>
            <a:r>
              <a:rPr lang="zh-CN" altLang="en-US" dirty="0" smtClean="0"/>
              <a:t>节点的方式，改变</a:t>
            </a:r>
            <a:r>
              <a:rPr lang="en-US" altLang="zh-CN" dirty="0" smtClean="0"/>
              <a:t>city</a:t>
            </a:r>
            <a:r>
              <a:rPr lang="zh-CN" altLang="en-US" dirty="0" smtClean="0"/>
              <a:t>节点的遍历顺序（</a:t>
            </a:r>
            <a:r>
              <a:rPr lang="en-US" altLang="zh-CN" dirty="0" smtClean="0"/>
              <a:t>path</a:t>
            </a:r>
            <a:r>
              <a:rPr lang="zh-CN" altLang="en-US" dirty="0" smtClean="0"/>
              <a:t>改变），如果</a:t>
            </a:r>
            <a:r>
              <a:rPr lang="en-US" altLang="zh-CN" dirty="0" smtClean="0"/>
              <a:t>cost</a:t>
            </a:r>
            <a:r>
              <a:rPr lang="zh-CN" altLang="en-US" dirty="0" smtClean="0"/>
              <a:t>值（总路径长度）变小，以概率为</a:t>
            </a:r>
            <a:r>
              <a:rPr lang="en-US" altLang="zh-CN" dirty="0" smtClean="0"/>
              <a:t>1</a:t>
            </a:r>
            <a:r>
              <a:rPr lang="zh-CN" altLang="en-US" dirty="0" smtClean="0"/>
              <a:t>接受，如果</a:t>
            </a:r>
            <a:r>
              <a:rPr lang="en-US" altLang="zh-CN" dirty="0" smtClean="0"/>
              <a:t>cost</a:t>
            </a:r>
            <a:r>
              <a:rPr lang="zh-CN" altLang="en-US" dirty="0" smtClean="0"/>
              <a:t>值变大，则以一定概率接受。</a:t>
            </a:r>
            <a:endParaRPr lang="en-US" altLang="zh-CN" dirty="0" smtClean="0"/>
          </a:p>
          <a:p>
            <a:r>
              <a:rPr lang="zh-CN" altLang="en-US" dirty="0" smtClean="0"/>
              <a:t>伪代码请看下一页。</a:t>
            </a:r>
            <a:endParaRPr lang="zh-CN" altLang="en-US" dirty="0"/>
          </a:p>
          <a:p>
            <a:endParaRPr lang="zh-CN" altLang="en-US" dirty="0"/>
          </a:p>
        </p:txBody>
      </p:sp>
    </p:spTree>
    <p:extLst>
      <p:ext uri="{BB962C8B-B14F-4D97-AF65-F5344CB8AC3E}">
        <p14:creationId xmlns:p14="http://schemas.microsoft.com/office/powerpoint/2010/main" val="1727633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96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8640960" cy="4896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58344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模拟退火</a:t>
            </a:r>
            <a:endParaRPr lang="zh-CN" altLang="en-US" dirty="0"/>
          </a:p>
        </p:txBody>
      </p:sp>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5576" y="1628800"/>
            <a:ext cx="6984776"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55576" y="4077072"/>
            <a:ext cx="7344816" cy="2585323"/>
          </a:xfrm>
          <a:prstGeom prst="rect">
            <a:avLst/>
          </a:prstGeom>
          <a:noFill/>
        </p:spPr>
        <p:txBody>
          <a:bodyPr wrap="square" rtlCol="0">
            <a:spAutoFit/>
          </a:bodyPr>
          <a:lstStyle/>
          <a:p>
            <a:r>
              <a:rPr lang="zh-CN" altLang="en-US" dirty="0"/>
              <a:t>总结起来就是：</a:t>
            </a:r>
          </a:p>
          <a:p>
            <a:r>
              <a:rPr lang="zh-CN" altLang="en-US" dirty="0"/>
              <a:t>若</a:t>
            </a:r>
            <a:r>
              <a:rPr lang="en-US" altLang="zh-CN" i="1" dirty="0"/>
              <a:t>f</a:t>
            </a:r>
            <a:r>
              <a:rPr lang="en-US" altLang="zh-CN" dirty="0"/>
              <a:t>( Y(i+1) ) &lt;= </a:t>
            </a:r>
            <a:r>
              <a:rPr lang="en-US" altLang="zh-CN" i="1" dirty="0"/>
              <a:t>f</a:t>
            </a:r>
            <a:r>
              <a:rPr lang="en-US" altLang="zh-CN" dirty="0"/>
              <a:t>( Y(</a:t>
            </a:r>
            <a:r>
              <a:rPr lang="en-US" altLang="zh-CN" dirty="0" err="1"/>
              <a:t>i</a:t>
            </a:r>
            <a:r>
              <a:rPr lang="en-US" altLang="zh-CN" dirty="0"/>
              <a:t>) )  (</a:t>
            </a:r>
            <a:r>
              <a:rPr lang="zh-CN" altLang="en-US" dirty="0"/>
              <a:t>即移动后得到更优解</a:t>
            </a:r>
            <a:r>
              <a:rPr lang="en-US" altLang="zh-CN" dirty="0"/>
              <a:t>)</a:t>
            </a:r>
            <a:r>
              <a:rPr lang="zh-CN" altLang="en-US" dirty="0"/>
              <a:t>，则总是接受该移动；</a:t>
            </a:r>
          </a:p>
          <a:p>
            <a:r>
              <a:rPr lang="zh-CN" altLang="en-US" dirty="0"/>
              <a:t>若</a:t>
            </a:r>
            <a:r>
              <a:rPr lang="en-US" altLang="zh-CN" i="1" dirty="0"/>
              <a:t>f</a:t>
            </a:r>
            <a:r>
              <a:rPr lang="en-US" altLang="zh-CN" dirty="0"/>
              <a:t>( Y(i+1) ) &gt; </a:t>
            </a:r>
            <a:r>
              <a:rPr lang="en-US" altLang="zh-CN" i="1" dirty="0"/>
              <a:t>f</a:t>
            </a:r>
            <a:r>
              <a:rPr lang="en-US" altLang="zh-CN" dirty="0"/>
              <a:t>( Y(</a:t>
            </a:r>
            <a:r>
              <a:rPr lang="en-US" altLang="zh-CN" dirty="0" err="1"/>
              <a:t>i</a:t>
            </a:r>
            <a:r>
              <a:rPr lang="en-US" altLang="zh-CN" dirty="0"/>
              <a:t>) )  (</a:t>
            </a:r>
            <a:r>
              <a:rPr lang="zh-CN" altLang="en-US" dirty="0"/>
              <a:t>即移动后的解比当前解要差</a:t>
            </a:r>
            <a:r>
              <a:rPr lang="en-US" altLang="zh-CN" dirty="0"/>
              <a:t>)</a:t>
            </a:r>
            <a:r>
              <a:rPr lang="zh-CN" altLang="en-US" dirty="0"/>
              <a:t>，则以一定的概率接受移动，而且这个概率随着时间推移逐渐降低（逐渐降低才能趋向稳定）相当于上图中，从</a:t>
            </a:r>
            <a:r>
              <a:rPr lang="en-US" altLang="zh-CN" dirty="0"/>
              <a:t>B</a:t>
            </a:r>
            <a:r>
              <a:rPr lang="zh-CN" altLang="en-US" dirty="0"/>
              <a:t>移向</a:t>
            </a:r>
            <a:r>
              <a:rPr lang="en-US" altLang="zh-CN" dirty="0"/>
              <a:t>BC</a:t>
            </a:r>
            <a:r>
              <a:rPr lang="zh-CN" altLang="en-US" dirty="0"/>
              <a:t>之间的小波峰时，每次右移（即接受一个更糟糕值）的概率在逐渐降低。如果这个坡特别长，那么很有可能最终我们并不会翻过这个坡。如果它不太长，这很有可能会翻过它，这取决于衰减 </a:t>
            </a:r>
            <a:r>
              <a:rPr lang="en-US" altLang="zh-CN" i="1" dirty="0"/>
              <a:t>t</a:t>
            </a:r>
            <a:r>
              <a:rPr lang="zh-CN" altLang="en-US" dirty="0"/>
              <a:t> 值的设定。</a:t>
            </a:r>
          </a:p>
          <a:p>
            <a:endParaRPr lang="zh-CN" altLang="en-US" dirty="0"/>
          </a:p>
        </p:txBody>
      </p:sp>
    </p:spTree>
    <p:extLst>
      <p:ext uri="{BB962C8B-B14F-4D97-AF65-F5344CB8AC3E}">
        <p14:creationId xmlns:p14="http://schemas.microsoft.com/office/powerpoint/2010/main" val="714027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60648"/>
            <a:ext cx="8229600" cy="1143000"/>
          </a:xfrm>
        </p:spPr>
        <p:txBody>
          <a:bodyPr/>
          <a:lstStyle/>
          <a:p>
            <a:r>
              <a:rPr lang="en-US" altLang="zh-CN" dirty="0" err="1" smtClean="0"/>
              <a:t>elasticTree</a:t>
            </a:r>
            <a:r>
              <a:rPr lang="zh-CN" altLang="en-US" dirty="0" smtClean="0"/>
              <a:t>拓扑</a:t>
            </a:r>
            <a:endParaRPr lang="zh-CN" altLang="en-US" dirty="0"/>
          </a:p>
        </p:txBody>
      </p:sp>
      <p:sp>
        <p:nvSpPr>
          <p:cNvPr id="4" name="内容占位符 3"/>
          <p:cNvSpPr>
            <a:spLocks noGrp="1"/>
          </p:cNvSpPr>
          <p:nvPr>
            <p:ph idx="1"/>
          </p:nvPr>
        </p:nvSpPr>
        <p:spPr/>
        <p:txBody>
          <a:bodyPr>
            <a:normAutofit/>
          </a:bodyPr>
          <a:lstStyle/>
          <a:p>
            <a:r>
              <a:rPr lang="zh-CN" altLang="en-US" sz="3600" dirty="0" smtClean="0"/>
              <a:t>在</a:t>
            </a:r>
            <a:r>
              <a:rPr lang="en-US" altLang="zh-CN" sz="3600" dirty="0" err="1" smtClean="0"/>
              <a:t>elasticTree</a:t>
            </a:r>
            <a:r>
              <a:rPr lang="zh-CN" altLang="en-US" sz="3600" dirty="0" smtClean="0"/>
              <a:t>数据中心管理方法中提出的贪婪装箱算法。</a:t>
            </a:r>
            <a:endParaRPr lang="en-US" altLang="zh-CN" sz="3600" dirty="0" smtClean="0"/>
          </a:p>
          <a:p>
            <a:r>
              <a:rPr lang="zh-CN" altLang="en-US" sz="3600" dirty="0" smtClean="0"/>
              <a:t>缺点：局部最优。</a:t>
            </a:r>
            <a:endParaRPr lang="zh-CN" altLang="en-US" sz="3600" dirty="0"/>
          </a:p>
        </p:txBody>
      </p:sp>
    </p:spTree>
    <p:extLst>
      <p:ext uri="{BB962C8B-B14F-4D97-AF65-F5344CB8AC3E}">
        <p14:creationId xmlns:p14="http://schemas.microsoft.com/office/powerpoint/2010/main" val="3244978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控制器层面负载均衡国内外研究现状</a:t>
            </a:r>
            <a:endParaRPr lang="zh-CN" altLang="en-US" dirty="0"/>
          </a:p>
        </p:txBody>
      </p:sp>
      <p:sp>
        <p:nvSpPr>
          <p:cNvPr id="3" name="内容占位符 2"/>
          <p:cNvSpPr>
            <a:spLocks noGrp="1"/>
          </p:cNvSpPr>
          <p:nvPr>
            <p:ph idx="1"/>
          </p:nvPr>
        </p:nvSpPr>
        <p:spPr/>
        <p:txBody>
          <a:bodyPr/>
          <a:lstStyle/>
          <a:p>
            <a:r>
              <a:rPr lang="zh-CN" altLang="en-US" dirty="0" smtClean="0"/>
              <a:t>控制器层面负载均衡问题实际就是现有集群系统的负载均衡问题。目前这方面常用的负载均衡算法有：</a:t>
            </a:r>
            <a:endParaRPr lang="en-US" altLang="zh-CN" dirty="0" smtClean="0"/>
          </a:p>
          <a:p>
            <a:r>
              <a:rPr lang="en-US" altLang="zh-CN" dirty="0" smtClean="0"/>
              <a:t>1</a:t>
            </a:r>
            <a:r>
              <a:rPr lang="zh-CN" altLang="en-US" dirty="0" smtClean="0"/>
              <a:t>，轮询调度算法</a:t>
            </a:r>
            <a:r>
              <a:rPr lang="en-US" altLang="zh-CN" dirty="0" smtClean="0"/>
              <a:t>[17]</a:t>
            </a:r>
          </a:p>
          <a:p>
            <a:r>
              <a:rPr lang="en-US" altLang="zh-CN" dirty="0" smtClean="0"/>
              <a:t>2</a:t>
            </a:r>
            <a:r>
              <a:rPr lang="zh-CN" altLang="en-US" dirty="0" smtClean="0"/>
              <a:t>，源地址散列调度算法</a:t>
            </a:r>
            <a:r>
              <a:rPr lang="en-US" altLang="zh-CN" dirty="0" smtClean="0"/>
              <a:t>[18]</a:t>
            </a:r>
          </a:p>
          <a:p>
            <a:r>
              <a:rPr lang="en-US" altLang="zh-CN" dirty="0" smtClean="0"/>
              <a:t>3</a:t>
            </a:r>
            <a:r>
              <a:rPr lang="zh-CN" altLang="en-US" dirty="0" smtClean="0"/>
              <a:t>，最小连接调度算法</a:t>
            </a:r>
            <a:r>
              <a:rPr lang="en-US" altLang="zh-CN" dirty="0" smtClean="0"/>
              <a:t>[19]</a:t>
            </a:r>
          </a:p>
          <a:p>
            <a:r>
              <a:rPr lang="en-US" altLang="zh-CN" dirty="0" smtClean="0"/>
              <a:t>4</a:t>
            </a:r>
            <a:r>
              <a:rPr lang="zh-CN" altLang="en-US" dirty="0" smtClean="0"/>
              <a:t>，加权轮询调度算法</a:t>
            </a:r>
            <a:endParaRPr lang="en-US" altLang="zh-CN" dirty="0" smtClean="0"/>
          </a:p>
          <a:p>
            <a:r>
              <a:rPr lang="en-US" altLang="zh-CN" dirty="0" smtClean="0"/>
              <a:t>5</a:t>
            </a:r>
            <a:r>
              <a:rPr lang="zh-CN" altLang="en-US" dirty="0" smtClean="0"/>
              <a:t>，基于局部最小连接算法</a:t>
            </a:r>
            <a:endParaRPr lang="en-US" altLang="zh-CN" dirty="0" smtClean="0"/>
          </a:p>
        </p:txBody>
      </p:sp>
    </p:spTree>
    <p:extLst>
      <p:ext uri="{BB962C8B-B14F-4D97-AF65-F5344CB8AC3E}">
        <p14:creationId xmlns:p14="http://schemas.microsoft.com/office/powerpoint/2010/main" val="14403368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贪婪装箱算法</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问题描述：</a:t>
            </a:r>
          </a:p>
          <a:p>
            <a:r>
              <a:rPr lang="zh-CN" altLang="en-US" dirty="0"/>
              <a:t>    有一些箱子，容量为</a:t>
            </a:r>
            <a:r>
              <a:rPr lang="en-US" altLang="zh-CN" dirty="0"/>
              <a:t>V</a:t>
            </a:r>
            <a:r>
              <a:rPr lang="zh-CN" altLang="en-US" dirty="0"/>
              <a:t>，同时有</a:t>
            </a:r>
            <a:r>
              <a:rPr lang="en-US" altLang="zh-CN" dirty="0"/>
              <a:t>n</a:t>
            </a:r>
            <a:r>
              <a:rPr lang="zh-CN" altLang="en-US" dirty="0"/>
              <a:t>个物品，每个物品有一个体积（小于等于箱子容量），要求将物品全部装入箱子中，使占用的箱子数尽量少。</a:t>
            </a:r>
          </a:p>
          <a:p>
            <a:r>
              <a:rPr lang="zh-CN" altLang="en-US" dirty="0"/>
              <a:t>贪心算法中要求每一步的解都是当前步骤中的最优解。原问题的解可以通过一系列局部最优的选择来达到，这种选择并不依赖于子问题的解。</a:t>
            </a:r>
          </a:p>
          <a:p>
            <a:endParaRPr lang="zh-CN" altLang="en-US" dirty="0"/>
          </a:p>
        </p:txBody>
      </p:sp>
    </p:spTree>
    <p:extLst>
      <p:ext uri="{BB962C8B-B14F-4D97-AF65-F5344CB8AC3E}">
        <p14:creationId xmlns:p14="http://schemas.microsoft.com/office/powerpoint/2010/main" val="393462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贪婪装箱算法</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a:t>求解思路</a:t>
            </a:r>
          </a:p>
          <a:p>
            <a:r>
              <a:rPr lang="zh-CN" altLang="en-US" dirty="0"/>
              <a:t>    使打开的箱子数尽量少，也就是说每个箱子容积被尽可能多地占用。将物品按照体积降序排列后，再从第一个物品开始，挨个寻找能放下它的箱子，这样可以保证局部最优</a:t>
            </a:r>
            <a:r>
              <a:rPr lang="zh-CN" altLang="en-US" dirty="0" smtClean="0"/>
              <a:t>。</a:t>
            </a:r>
            <a:endParaRPr lang="en-US" altLang="zh-CN" dirty="0" smtClean="0"/>
          </a:p>
          <a:p>
            <a:r>
              <a:rPr lang="zh-CN" altLang="en-US" dirty="0"/>
              <a:t>排序完成，就可以正式开始装箱子了</a:t>
            </a:r>
            <a:r>
              <a:rPr lang="zh-CN" altLang="en-US" dirty="0" smtClean="0"/>
              <a:t>。每次</a:t>
            </a:r>
            <a:r>
              <a:rPr lang="zh-CN" altLang="en-US" dirty="0"/>
              <a:t>都从第一个箱子开始，查看它的剩余容积还能不能放下当前的物品，能放下最好咯，放不下的话就继续查看下一个箱子的剩余容量。如果所有的已经打开的箱子都放不下当前的物品，那就只好再打开一个空箱子，把它塞进去。</a:t>
            </a:r>
          </a:p>
          <a:p>
            <a:endParaRPr lang="zh-CN" altLang="en-US" dirty="0"/>
          </a:p>
          <a:p>
            <a:endParaRPr lang="zh-CN" altLang="en-US" dirty="0"/>
          </a:p>
        </p:txBody>
      </p:sp>
    </p:spTree>
    <p:extLst>
      <p:ext uri="{BB962C8B-B14F-4D97-AF65-F5344CB8AC3E}">
        <p14:creationId xmlns:p14="http://schemas.microsoft.com/office/powerpoint/2010/main" val="70469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elasticTree</a:t>
            </a:r>
            <a:r>
              <a:rPr lang="zh-CN" altLang="en-US" dirty="0"/>
              <a:t>上的贪婪装箱</a:t>
            </a:r>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17735"/>
            <a:ext cx="8229600" cy="4290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19267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elasticTree</a:t>
            </a:r>
            <a:r>
              <a:rPr lang="zh-CN" altLang="en-US" dirty="0" smtClean="0"/>
              <a:t>上的贪婪装箱</a:t>
            </a:r>
            <a:endParaRPr lang="zh-CN" altLang="en-US" dirty="0"/>
          </a:p>
        </p:txBody>
      </p:sp>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556793"/>
            <a:ext cx="8229600" cy="3741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30787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elasticTree</a:t>
            </a:r>
            <a:r>
              <a:rPr lang="zh-CN" altLang="en-US" smtClean="0"/>
              <a:t>贪婪装箱</a:t>
            </a:r>
            <a:endParaRPr lang="zh-CN" altLang="en-US" dirty="0"/>
          </a:p>
        </p:txBody>
      </p:sp>
      <p:pic>
        <p:nvPicPr>
          <p:cNvPr id="819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2684903"/>
            <a:ext cx="8229600" cy="2356557"/>
          </a:xfrm>
        </p:spPr>
      </p:pic>
    </p:spTree>
    <p:extLst>
      <p:ext uri="{BB962C8B-B14F-4D97-AF65-F5344CB8AC3E}">
        <p14:creationId xmlns:p14="http://schemas.microsoft.com/office/powerpoint/2010/main" val="2932801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elasticTree</a:t>
            </a:r>
            <a:endParaRPr lang="zh-CN" altLang="en-US" dirty="0"/>
          </a:p>
        </p:txBody>
      </p:sp>
      <p:pic>
        <p:nvPicPr>
          <p:cNvPr id="1024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1754125"/>
            <a:ext cx="9144000" cy="2178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33056"/>
            <a:ext cx="9144000"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9143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elasticTree</a:t>
            </a:r>
            <a:r>
              <a:rPr lang="zh-CN" altLang="en-US" dirty="0" smtClean="0"/>
              <a:t>拓扑感知的启发式算法</a:t>
            </a:r>
            <a:endParaRPr lang="zh-CN" altLang="en-US" dirty="0"/>
          </a:p>
        </p:txBody>
      </p:sp>
      <p:sp>
        <p:nvSpPr>
          <p:cNvPr id="3" name="内容占位符 2"/>
          <p:cNvSpPr>
            <a:spLocks noGrp="1"/>
          </p:cNvSpPr>
          <p:nvPr>
            <p:ph idx="1"/>
          </p:nvPr>
        </p:nvSpPr>
        <p:spPr/>
        <p:txBody>
          <a:bodyPr/>
          <a:lstStyle/>
          <a:p>
            <a:r>
              <a:rPr lang="zh-CN" altLang="en-US" dirty="0"/>
              <a:t>启发式算法可以这样定义：一个</a:t>
            </a:r>
            <a:r>
              <a:rPr lang="zh-CN" altLang="en-US" dirty="0">
                <a:solidFill>
                  <a:srgbClr val="FF0000"/>
                </a:solidFill>
              </a:rPr>
              <a:t>基于直观或经验构造</a:t>
            </a:r>
            <a:r>
              <a:rPr lang="zh-CN" altLang="en-US" dirty="0"/>
              <a:t>的算法，在可接受的花费（指计算时间和空间）下给出待解决组合优化问题每一个实例的一个</a:t>
            </a:r>
            <a:r>
              <a:rPr lang="zh-CN" altLang="en-US" dirty="0">
                <a:hlinkClick r:id="rId3"/>
              </a:rPr>
              <a:t>可行解</a:t>
            </a:r>
            <a:r>
              <a:rPr lang="zh-CN" altLang="en-US" dirty="0"/>
              <a:t>，该可行解与最优解的偏离程度一般不能被预计。现阶段，启发式算法以</a:t>
            </a:r>
            <a:r>
              <a:rPr lang="zh-CN" altLang="en-US" dirty="0">
                <a:solidFill>
                  <a:srgbClr val="FF0000"/>
                </a:solidFill>
              </a:rPr>
              <a:t>仿自然体算法</a:t>
            </a:r>
            <a:r>
              <a:rPr lang="zh-CN" altLang="en-US" dirty="0"/>
              <a:t>为主</a:t>
            </a:r>
            <a:r>
              <a:rPr lang="zh-CN" altLang="en-US" dirty="0" smtClean="0"/>
              <a:t>，有</a:t>
            </a:r>
            <a:r>
              <a:rPr lang="zh-CN" altLang="en-US" dirty="0">
                <a:hlinkClick r:id="rId4"/>
              </a:rPr>
              <a:t>蚁群</a:t>
            </a:r>
            <a:r>
              <a:rPr lang="zh-CN" altLang="en-US" dirty="0" smtClean="0">
                <a:hlinkClick r:id="rId4"/>
              </a:rPr>
              <a:t>算法</a:t>
            </a:r>
            <a:r>
              <a:rPr lang="zh-CN" altLang="en-US" dirty="0" smtClean="0"/>
              <a:t>（基于胖树拓扑）、</a:t>
            </a:r>
            <a:r>
              <a:rPr lang="zh-CN" altLang="en-US" dirty="0" smtClean="0">
                <a:hlinkClick r:id="rId5"/>
              </a:rPr>
              <a:t>神经网络</a:t>
            </a:r>
            <a:r>
              <a:rPr lang="zh-CN" altLang="en-US" dirty="0"/>
              <a:t>等。</a:t>
            </a:r>
            <a:endParaRPr lang="en-US" altLang="zh-CN" dirty="0"/>
          </a:p>
        </p:txBody>
      </p:sp>
    </p:spTree>
    <p:extLst>
      <p:ext uri="{BB962C8B-B14F-4D97-AF65-F5344CB8AC3E}">
        <p14:creationId xmlns:p14="http://schemas.microsoft.com/office/powerpoint/2010/main" val="22227814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现有大多数负载均衡算法中存在的问题</a:t>
            </a:r>
            <a:endParaRPr lang="zh-CN" altLang="en-US" dirty="0"/>
          </a:p>
        </p:txBody>
      </p:sp>
      <p:sp>
        <p:nvSpPr>
          <p:cNvPr id="3" name="内容占位符 2"/>
          <p:cNvSpPr>
            <a:spLocks noGrp="1"/>
          </p:cNvSpPr>
          <p:nvPr>
            <p:ph idx="1"/>
          </p:nvPr>
        </p:nvSpPr>
        <p:spPr/>
        <p:txBody>
          <a:bodyPr/>
          <a:lstStyle/>
          <a:p>
            <a:r>
              <a:rPr lang="zh-CN" altLang="en-US" dirty="0" smtClean="0"/>
              <a:t>目前提出的大多数多路径算法都不能根据当前网络的全局负载情况，并在保证</a:t>
            </a:r>
            <a:r>
              <a:rPr lang="zh-CN" altLang="en-US" dirty="0" smtClean="0">
                <a:solidFill>
                  <a:srgbClr val="FF0000"/>
                </a:solidFill>
              </a:rPr>
              <a:t>全局最优</a:t>
            </a:r>
            <a:r>
              <a:rPr lang="zh-CN" altLang="en-US" dirty="0" smtClean="0"/>
              <a:t>的条件下，实现高效，</a:t>
            </a:r>
            <a:r>
              <a:rPr lang="zh-CN" altLang="en-US" dirty="0" smtClean="0">
                <a:solidFill>
                  <a:srgbClr val="FF0000"/>
                </a:solidFill>
              </a:rPr>
              <a:t>快速</a:t>
            </a:r>
            <a:r>
              <a:rPr lang="zh-CN" altLang="en-US" dirty="0" smtClean="0"/>
              <a:t>的多路径</a:t>
            </a:r>
            <a:r>
              <a:rPr lang="zh-CN" altLang="en-US" dirty="0" smtClean="0">
                <a:solidFill>
                  <a:srgbClr val="FF0000"/>
                </a:solidFill>
              </a:rPr>
              <a:t>负载均衡</a:t>
            </a:r>
            <a:r>
              <a:rPr lang="zh-CN" altLang="en-US" dirty="0" smtClean="0"/>
              <a:t>转发。</a:t>
            </a:r>
            <a:endParaRPr lang="zh-CN" altLang="en-US" dirty="0"/>
          </a:p>
        </p:txBody>
      </p:sp>
    </p:spTree>
    <p:extLst>
      <p:ext uri="{BB962C8B-B14F-4D97-AF65-F5344CB8AC3E}">
        <p14:creationId xmlns:p14="http://schemas.microsoft.com/office/powerpoint/2010/main" val="15859890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LBMP</a:t>
            </a:r>
            <a:r>
              <a:rPr lang="zh-CN" altLang="en-US" dirty="0" smtClean="0"/>
              <a:t>算法</a:t>
            </a:r>
            <a:r>
              <a:rPr lang="en-US" altLang="zh-CN" dirty="0" smtClean="0"/>
              <a:t>[1]</a:t>
            </a:r>
            <a:endParaRPr lang="zh-CN" altLang="en-US" dirty="0"/>
          </a:p>
        </p:txBody>
      </p:sp>
      <p:sp>
        <p:nvSpPr>
          <p:cNvPr id="3" name="内容占位符 2"/>
          <p:cNvSpPr>
            <a:spLocks noGrp="1"/>
          </p:cNvSpPr>
          <p:nvPr>
            <p:ph idx="1"/>
          </p:nvPr>
        </p:nvSpPr>
        <p:spPr/>
        <p:txBody>
          <a:bodyPr/>
          <a:lstStyle/>
          <a:p>
            <a:r>
              <a:rPr lang="zh-CN" altLang="en-US" dirty="0" smtClean="0"/>
              <a:t>农黄武</a:t>
            </a:r>
            <a:r>
              <a:rPr lang="zh-CN" altLang="en-US" dirty="0"/>
              <a:t>等</a:t>
            </a:r>
            <a:r>
              <a:rPr lang="zh-CN" altLang="en-US" dirty="0" smtClean="0"/>
              <a:t>人基于新兴网络架构负载均衡的多路径路由算法</a:t>
            </a:r>
            <a:r>
              <a:rPr lang="en-US" altLang="zh-CN" dirty="0" smtClean="0"/>
              <a:t>[4]</a:t>
            </a:r>
            <a:r>
              <a:rPr lang="zh-CN" altLang="en-US" dirty="0" smtClean="0"/>
              <a:t>做研究，提出了基于</a:t>
            </a:r>
            <a:r>
              <a:rPr lang="en-US" altLang="zh-CN" dirty="0" err="1" smtClean="0"/>
              <a:t>sdn</a:t>
            </a:r>
            <a:r>
              <a:rPr lang="zh-CN" altLang="en-US" dirty="0" smtClean="0"/>
              <a:t>的负载均衡多路径路由算法</a:t>
            </a:r>
            <a:r>
              <a:rPr lang="en-US" altLang="zh-CN" dirty="0" smtClean="0"/>
              <a:t>LBMP[1</a:t>
            </a:r>
            <a:r>
              <a:rPr lang="en-US" altLang="zh-CN" dirty="0"/>
              <a:t>]</a:t>
            </a:r>
            <a:r>
              <a:rPr lang="zh-CN" altLang="en-US" dirty="0"/>
              <a:t> </a:t>
            </a:r>
            <a:r>
              <a:rPr lang="zh-CN" altLang="en-US" dirty="0" smtClean="0"/>
              <a:t>，它可以在胖树拓扑中更好的分发流量负载和充分利用有效带宽。</a:t>
            </a:r>
            <a:endParaRPr lang="en-US" altLang="zh-CN" dirty="0" smtClean="0"/>
          </a:p>
          <a:p>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2351811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LBMP</a:t>
            </a:r>
            <a:r>
              <a:rPr lang="zh-CN" altLang="en-US" dirty="0" smtClean="0"/>
              <a:t>算法</a:t>
            </a:r>
            <a:r>
              <a:rPr lang="en-US" altLang="zh-CN" dirty="0" smtClean="0"/>
              <a:t>[</a:t>
            </a:r>
            <a:r>
              <a:rPr lang="en-US" altLang="zh-CN" dirty="0"/>
              <a:t>1]</a:t>
            </a:r>
            <a:endParaRPr lang="zh-CN" altLang="en-US" dirty="0"/>
          </a:p>
        </p:txBody>
      </p:sp>
      <p:pic>
        <p:nvPicPr>
          <p:cNvPr id="1331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11960" y="1700808"/>
            <a:ext cx="4824536"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903" y="1700808"/>
            <a:ext cx="3993057"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691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控制器层面负载国内研究进展和主要解决</a:t>
            </a:r>
            <a:r>
              <a:rPr lang="zh-CN" altLang="en-US" dirty="0" smtClean="0"/>
              <a:t>办法</a:t>
            </a:r>
            <a:endParaRPr lang="zh-CN" altLang="en-US" dirty="0"/>
          </a:p>
        </p:txBody>
      </p:sp>
      <p:sp>
        <p:nvSpPr>
          <p:cNvPr id="3" name="内容占位符 2"/>
          <p:cNvSpPr>
            <a:spLocks noGrp="1"/>
          </p:cNvSpPr>
          <p:nvPr>
            <p:ph idx="1"/>
          </p:nvPr>
        </p:nvSpPr>
        <p:spPr/>
        <p:txBody>
          <a:bodyPr/>
          <a:lstStyle/>
          <a:p>
            <a:r>
              <a:rPr lang="zh-CN" altLang="en-US" dirty="0" smtClean="0"/>
              <a:t>对控制器集群层面做负载</a:t>
            </a:r>
            <a:r>
              <a:rPr lang="zh-CN" altLang="en-US" dirty="0" smtClean="0"/>
              <a:t>均衡处理目前学术界和业界的解决办法是在</a:t>
            </a:r>
            <a:r>
              <a:rPr lang="en-US" altLang="zh-CN" dirty="0" smtClean="0"/>
              <a:t>master</a:t>
            </a:r>
            <a:r>
              <a:rPr lang="zh-CN" altLang="en-US" dirty="0" smtClean="0"/>
              <a:t>控制器处理大流产生的时延超过一定阈值的时候对发起</a:t>
            </a:r>
            <a:r>
              <a:rPr lang="en-US" altLang="zh-CN" dirty="0" err="1" smtClean="0"/>
              <a:t>packetin</a:t>
            </a:r>
            <a:r>
              <a:rPr lang="zh-CN" altLang="en-US" dirty="0" smtClean="0"/>
              <a:t>的交换机做控制器迁移，对这台交换机而言它的</a:t>
            </a:r>
            <a:r>
              <a:rPr lang="en-US" altLang="zh-CN" dirty="0" smtClean="0"/>
              <a:t>master</a:t>
            </a:r>
            <a:r>
              <a:rPr lang="zh-CN" altLang="en-US" dirty="0" smtClean="0"/>
              <a:t>控制器会切换到控制器集群另外一个节点（负载较轻），负载迁移的机制是研究的重点（</a:t>
            </a:r>
            <a:r>
              <a:rPr lang="en-US" altLang="zh-CN" dirty="0" err="1" smtClean="0"/>
              <a:t>openflow</a:t>
            </a:r>
            <a:r>
              <a:rPr lang="zh-CN" altLang="en-US" dirty="0" smtClean="0"/>
              <a:t>只提供多控制器中的</a:t>
            </a:r>
            <a:r>
              <a:rPr lang="en-US" altLang="zh-CN" dirty="0" smtClean="0"/>
              <a:t>master</a:t>
            </a:r>
            <a:r>
              <a:rPr lang="zh-CN" altLang="en-US" dirty="0" smtClean="0"/>
              <a:t>，</a:t>
            </a:r>
            <a:r>
              <a:rPr lang="en-US" altLang="zh-CN" dirty="0" smtClean="0"/>
              <a:t>slave</a:t>
            </a:r>
            <a:r>
              <a:rPr lang="zh-CN" altLang="en-US" dirty="0" smtClean="0"/>
              <a:t>角色，并不提供负载均衡的实现）</a:t>
            </a:r>
            <a:endParaRPr lang="zh-CN" altLang="en-US" dirty="0"/>
          </a:p>
        </p:txBody>
      </p:sp>
    </p:spTree>
    <p:extLst>
      <p:ext uri="{BB962C8B-B14F-4D97-AF65-F5344CB8AC3E}">
        <p14:creationId xmlns:p14="http://schemas.microsoft.com/office/powerpoint/2010/main" val="13395667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LBMP</a:t>
            </a:r>
            <a:r>
              <a:rPr lang="zh-CN" altLang="en-US" dirty="0" smtClean="0"/>
              <a:t>算法</a:t>
            </a:r>
            <a:r>
              <a:rPr lang="en-US" altLang="zh-CN" dirty="0" smtClean="0"/>
              <a:t>[1]</a:t>
            </a:r>
            <a:r>
              <a:rPr lang="zh-CN" altLang="en-US" dirty="0" smtClean="0"/>
              <a:t>时间复杂度</a:t>
            </a:r>
            <a:endParaRPr lang="zh-CN" altLang="en-US"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83685" y="1556792"/>
            <a:ext cx="6576630" cy="3346609"/>
          </a:xfrm>
        </p:spPr>
      </p:pic>
    </p:spTree>
    <p:extLst>
      <p:ext uri="{BB962C8B-B14F-4D97-AF65-F5344CB8AC3E}">
        <p14:creationId xmlns:p14="http://schemas.microsoft.com/office/powerpoint/2010/main" val="31039202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LBMP</a:t>
            </a:r>
            <a:r>
              <a:rPr lang="zh-CN" altLang="en-US" dirty="0"/>
              <a:t>算法</a:t>
            </a:r>
            <a:r>
              <a:rPr lang="en-US" altLang="zh-CN" dirty="0"/>
              <a:t>[</a:t>
            </a:r>
            <a:r>
              <a:rPr lang="en-US" altLang="zh-CN" dirty="0" smtClean="0"/>
              <a:t>1]</a:t>
            </a:r>
            <a:r>
              <a:rPr lang="zh-CN" altLang="en-US" dirty="0" smtClean="0"/>
              <a:t>实验效果图</a:t>
            </a:r>
            <a:endParaRPr lang="zh-CN" altLang="en-US" dirty="0"/>
          </a:p>
        </p:txBody>
      </p:sp>
      <p:pic>
        <p:nvPicPr>
          <p:cNvPr id="1536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3568" y="1600200"/>
            <a:ext cx="8208911" cy="5141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55323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单链路指标评价路径进行流量的均衡（比如时延</a:t>
            </a:r>
            <a:r>
              <a:rPr lang="en-US" altLang="zh-CN" dirty="0"/>
              <a:t>/</a:t>
            </a:r>
            <a:r>
              <a:rPr lang="zh-CN" altLang="en-US" dirty="0"/>
              <a:t>带宽</a:t>
            </a:r>
            <a:r>
              <a:rPr lang="en-US" altLang="zh-CN" dirty="0"/>
              <a:t>/</a:t>
            </a:r>
            <a:r>
              <a:rPr lang="zh-CN" altLang="en-US" dirty="0"/>
              <a:t>丢包率</a:t>
            </a:r>
            <a:r>
              <a:rPr lang="en-US" altLang="zh-CN" dirty="0"/>
              <a:t>)</a:t>
            </a:r>
            <a:r>
              <a:rPr lang="zh-CN" altLang="en-US" dirty="0"/>
              <a:t/>
            </a:r>
            <a:br>
              <a:rPr lang="zh-CN" altLang="en-US" dirty="0"/>
            </a:br>
            <a:endParaRPr lang="zh-CN" altLang="en-US" dirty="0"/>
          </a:p>
        </p:txBody>
      </p:sp>
      <p:sp>
        <p:nvSpPr>
          <p:cNvPr id="3" name="内容占位符 2"/>
          <p:cNvSpPr>
            <a:spLocks noGrp="1"/>
          </p:cNvSpPr>
          <p:nvPr>
            <p:ph idx="1"/>
          </p:nvPr>
        </p:nvSpPr>
        <p:spPr/>
        <p:txBody>
          <a:bodyPr>
            <a:normAutofit/>
          </a:bodyPr>
          <a:lstStyle/>
          <a:p>
            <a:r>
              <a:rPr lang="zh-CN" altLang="en-US" sz="3600" dirty="0" smtClean="0"/>
              <a:t>有一定局限性，这种评价路径花费的方式太单一。</a:t>
            </a:r>
            <a:endParaRPr lang="en-US" altLang="zh-CN" sz="3600" dirty="0" smtClean="0"/>
          </a:p>
          <a:p>
            <a:r>
              <a:rPr lang="zh-CN" altLang="en-US" sz="3600" dirty="0" smtClean="0"/>
              <a:t>比如</a:t>
            </a:r>
            <a:r>
              <a:rPr lang="en-US" altLang="zh-CN" sz="3600" dirty="0" err="1" smtClean="0"/>
              <a:t>dijskra</a:t>
            </a:r>
            <a:r>
              <a:rPr lang="zh-CN" altLang="en-US" sz="3600" dirty="0" smtClean="0"/>
              <a:t>只是用时延来评判路径的代价。</a:t>
            </a:r>
            <a:endParaRPr lang="zh-CN" altLang="en-US" sz="3600" dirty="0"/>
          </a:p>
        </p:txBody>
      </p:sp>
    </p:spTree>
    <p:extLst>
      <p:ext uri="{BB962C8B-B14F-4D97-AF65-F5344CB8AC3E}">
        <p14:creationId xmlns:p14="http://schemas.microsoft.com/office/powerpoint/2010/main" val="8912590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基于胖树的动态负载均衡算法</a:t>
            </a:r>
            <a:r>
              <a:rPr lang="en-US" altLang="zh-CN" dirty="0" smtClean="0"/>
              <a:t>DLB[10]</a:t>
            </a:r>
            <a:endParaRPr lang="zh-CN" altLang="en-US" dirty="0"/>
          </a:p>
        </p:txBody>
      </p:sp>
      <p:sp>
        <p:nvSpPr>
          <p:cNvPr id="3" name="内容占位符 2"/>
          <p:cNvSpPr>
            <a:spLocks noGrp="1"/>
          </p:cNvSpPr>
          <p:nvPr>
            <p:ph idx="1"/>
          </p:nvPr>
        </p:nvSpPr>
        <p:spPr/>
        <p:txBody>
          <a:bodyPr/>
          <a:lstStyle/>
          <a:p>
            <a:r>
              <a:rPr lang="en-US" altLang="zh-CN" dirty="0"/>
              <a:t>Li Y[10]</a:t>
            </a:r>
            <a:r>
              <a:rPr lang="zh-CN" altLang="en-US" dirty="0"/>
              <a:t>通过端口流量信息监控和数据流的调度，统计出链路的负载情况，利用单跳（</a:t>
            </a:r>
            <a:r>
              <a:rPr lang="en-US" altLang="zh-CN" dirty="0"/>
              <a:t>link</a:t>
            </a:r>
            <a:r>
              <a:rPr lang="zh-CN" altLang="en-US" dirty="0"/>
              <a:t>）贪心算法进行选路，将当前最小负载链路添加到流的路径中，达到较高的网络传输率，从而实现负载均衡。</a:t>
            </a:r>
          </a:p>
          <a:p>
            <a:endParaRPr lang="zh-CN" altLang="en-US" dirty="0"/>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4221088"/>
            <a:ext cx="5184576" cy="2531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3271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DLB</a:t>
            </a:r>
            <a:r>
              <a:rPr lang="zh-CN" altLang="en-US" dirty="0" smtClean="0"/>
              <a:t>算法伪代码</a:t>
            </a:r>
            <a:r>
              <a:rPr lang="en-US" altLang="zh-CN" dirty="0" smtClean="0"/>
              <a:t>[10]</a:t>
            </a:r>
            <a:endParaRPr lang="zh-CN" altLang="en-US" dirty="0"/>
          </a:p>
        </p:txBody>
      </p:sp>
      <p:pic>
        <p:nvPicPr>
          <p:cNvPr id="317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268760"/>
            <a:ext cx="7776863"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8300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吴宇文</a:t>
            </a:r>
            <a:r>
              <a:rPr lang="en-US" altLang="zh-CN" dirty="0"/>
              <a:t>[13</a:t>
            </a:r>
            <a:r>
              <a:rPr lang="en-US" altLang="zh-CN" dirty="0" smtClean="0"/>
              <a:t>]</a:t>
            </a:r>
            <a:r>
              <a:rPr lang="zh-CN" altLang="en-US" dirty="0"/>
              <a:t>全局负载均衡算法</a:t>
            </a:r>
            <a:r>
              <a:rPr lang="en-US" altLang="zh-CN" dirty="0"/>
              <a:t>GLB(Global Load Balancing).</a:t>
            </a:r>
            <a:r>
              <a:rPr lang="zh-CN" altLang="en-US" dirty="0"/>
              <a:t/>
            </a:r>
            <a:br>
              <a:rPr lang="zh-CN" altLang="en-US" dirty="0"/>
            </a:b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在</a:t>
            </a:r>
            <a:r>
              <a:rPr lang="en-US" altLang="zh-CN" dirty="0"/>
              <a:t>Li Y[10]</a:t>
            </a:r>
            <a:r>
              <a:rPr lang="zh-CN" altLang="en-US" dirty="0"/>
              <a:t>提出的</a:t>
            </a:r>
            <a:r>
              <a:rPr lang="en-US" altLang="zh-CN" dirty="0"/>
              <a:t>DLB</a:t>
            </a:r>
            <a:r>
              <a:rPr lang="zh-CN" altLang="en-US" dirty="0"/>
              <a:t>的基础上提出了全局负载均衡算法</a:t>
            </a:r>
            <a:r>
              <a:rPr lang="en-US" altLang="zh-CN" dirty="0"/>
              <a:t>GLB(Global Load Balancing</a:t>
            </a:r>
            <a:r>
              <a:rPr lang="en-US" altLang="zh-CN" dirty="0" smtClean="0"/>
              <a:t>).</a:t>
            </a:r>
          </a:p>
          <a:p>
            <a:r>
              <a:rPr lang="en-US" altLang="zh-CN" dirty="0"/>
              <a:t>GLB[13]</a:t>
            </a:r>
            <a:r>
              <a:rPr lang="zh-CN" altLang="en-US" dirty="0"/>
              <a:t>为网络中的“</a:t>
            </a:r>
            <a:r>
              <a:rPr lang="zh-CN" altLang="en-US" dirty="0">
                <a:solidFill>
                  <a:srgbClr val="FF0000"/>
                </a:solidFill>
              </a:rPr>
              <a:t>每一对”主机</a:t>
            </a:r>
            <a:r>
              <a:rPr lang="zh-CN" altLang="en-US" dirty="0"/>
              <a:t>维护着他们之间可能存在的路径集合，针对每一个路径中的完整路径计算出路径权重，最后根据路径权重进行选路。这一算法改进了</a:t>
            </a:r>
            <a:r>
              <a:rPr lang="en-US" altLang="zh-CN" dirty="0"/>
              <a:t>DLB</a:t>
            </a:r>
            <a:r>
              <a:rPr lang="zh-CN" altLang="en-US" dirty="0"/>
              <a:t>算法陷入局部最优的问题但因为需要维护所有路径，当网络变大时有可能出现性能瓶颈。</a:t>
            </a:r>
          </a:p>
          <a:p>
            <a:endParaRPr lang="en-US" altLang="zh-CN" dirty="0" smtClean="0"/>
          </a:p>
          <a:p>
            <a:endParaRPr lang="zh-CN" altLang="en-US" dirty="0"/>
          </a:p>
          <a:p>
            <a:endParaRPr lang="zh-CN" altLang="en-US" dirty="0"/>
          </a:p>
        </p:txBody>
      </p:sp>
    </p:spTree>
    <p:extLst>
      <p:ext uri="{BB962C8B-B14F-4D97-AF65-F5344CB8AC3E}">
        <p14:creationId xmlns:p14="http://schemas.microsoft.com/office/powerpoint/2010/main" val="6308690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陈云</a:t>
            </a:r>
            <a:r>
              <a:rPr lang="en-US" altLang="zh-CN" dirty="0" smtClean="0"/>
              <a:t>[14]DSLB</a:t>
            </a:r>
            <a:r>
              <a:rPr lang="zh-CN" altLang="en-US" dirty="0" smtClean="0"/>
              <a:t>算法</a:t>
            </a:r>
            <a:endParaRPr lang="zh-CN" altLang="en-US" dirty="0"/>
          </a:p>
        </p:txBody>
      </p:sp>
      <p:sp>
        <p:nvSpPr>
          <p:cNvPr id="3" name="内容占位符 2"/>
          <p:cNvSpPr>
            <a:spLocks noGrp="1"/>
          </p:cNvSpPr>
          <p:nvPr>
            <p:ph idx="1"/>
          </p:nvPr>
        </p:nvSpPr>
        <p:spPr/>
        <p:txBody>
          <a:bodyPr/>
          <a:lstStyle/>
          <a:p>
            <a:r>
              <a:rPr lang="en-US" altLang="zh-CN" dirty="0"/>
              <a:t>DSLB[14]</a:t>
            </a:r>
            <a:r>
              <a:rPr lang="zh-CN" altLang="en-US" dirty="0"/>
              <a:t>提出的也是基于</a:t>
            </a:r>
            <a:r>
              <a:rPr lang="en-US" altLang="zh-CN" dirty="0"/>
              <a:t>DLB</a:t>
            </a:r>
            <a:r>
              <a:rPr lang="zh-CN" altLang="en-US" dirty="0"/>
              <a:t>算法改进的</a:t>
            </a:r>
            <a:r>
              <a:rPr lang="en-US" altLang="zh-CN" dirty="0"/>
              <a:t>DSLB</a:t>
            </a:r>
            <a:r>
              <a:rPr lang="zh-CN" altLang="en-US" dirty="0"/>
              <a:t>算法。</a:t>
            </a:r>
            <a:r>
              <a:rPr lang="en-US" altLang="zh-CN" dirty="0"/>
              <a:t>DSLB</a:t>
            </a:r>
            <a:r>
              <a:rPr lang="zh-CN" altLang="en-US" dirty="0"/>
              <a:t>算法分别维护者上行，下行路径及链路负载表，按照最大</a:t>
            </a:r>
            <a:r>
              <a:rPr lang="zh-CN" altLang="en-US" dirty="0" smtClean="0"/>
              <a:t>最小化法则</a:t>
            </a:r>
            <a:r>
              <a:rPr lang="zh-CN" altLang="en-US" dirty="0"/>
              <a:t>选择路径可用带宽，根据变异系数选择出最后路径。</a:t>
            </a:r>
          </a:p>
          <a:p>
            <a:endParaRPr lang="zh-CN" altLang="en-US" dirty="0"/>
          </a:p>
        </p:txBody>
      </p:sp>
    </p:spTree>
    <p:extLst>
      <p:ext uri="{BB962C8B-B14F-4D97-AF65-F5344CB8AC3E}">
        <p14:creationId xmlns:p14="http://schemas.microsoft.com/office/powerpoint/2010/main" val="781335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陈云</a:t>
            </a:r>
            <a:r>
              <a:rPr lang="en-US" altLang="zh-CN" dirty="0"/>
              <a:t>[14]DSLB</a:t>
            </a:r>
            <a:r>
              <a:rPr lang="zh-CN" altLang="en-US" dirty="0"/>
              <a:t>算法</a:t>
            </a:r>
          </a:p>
        </p:txBody>
      </p:sp>
      <p:pic>
        <p:nvPicPr>
          <p:cNvPr id="327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268760"/>
            <a:ext cx="7704856" cy="4857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08565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陈云</a:t>
            </a:r>
            <a:r>
              <a:rPr lang="en-US" altLang="zh-CN" dirty="0"/>
              <a:t>[14]DSLB</a:t>
            </a:r>
            <a:r>
              <a:rPr lang="zh-CN" altLang="en-US" dirty="0"/>
              <a:t>算法</a:t>
            </a:r>
          </a:p>
        </p:txBody>
      </p:sp>
      <p:pic>
        <p:nvPicPr>
          <p:cNvPr id="337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556792"/>
            <a:ext cx="7848872"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7042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陈云</a:t>
            </a:r>
            <a:r>
              <a:rPr lang="en-US" altLang="zh-CN" dirty="0"/>
              <a:t>[14]DSLB</a:t>
            </a:r>
            <a:r>
              <a:rPr lang="zh-CN" altLang="en-US" dirty="0" smtClean="0"/>
              <a:t>算法伪代码</a:t>
            </a:r>
            <a:endParaRPr lang="zh-CN" altLang="en-US" dirty="0"/>
          </a:p>
        </p:txBody>
      </p:sp>
      <p:pic>
        <p:nvPicPr>
          <p:cNvPr id="348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1412776"/>
            <a:ext cx="7128791" cy="4896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8497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部署多控制器方案解决负载均衡</a:t>
            </a:r>
            <a:endParaRPr lang="zh-CN" altLang="en-US" dirty="0"/>
          </a:p>
        </p:txBody>
      </p:sp>
      <p:sp>
        <p:nvSpPr>
          <p:cNvPr id="3" name="内容占位符 2"/>
          <p:cNvSpPr>
            <a:spLocks noGrp="1"/>
          </p:cNvSpPr>
          <p:nvPr>
            <p:ph idx="1"/>
          </p:nvPr>
        </p:nvSpPr>
        <p:spPr/>
        <p:txBody>
          <a:bodyPr/>
          <a:lstStyle/>
          <a:p>
            <a:r>
              <a:rPr lang="en-US" altLang="zh-CN" dirty="0" err="1" smtClean="0"/>
              <a:t>Sdn</a:t>
            </a:r>
            <a:r>
              <a:rPr lang="zh-CN" altLang="en-US" dirty="0" smtClean="0"/>
              <a:t>的集中式管控会带来控制平面负载过大的性能瓶颈问题。目前对</a:t>
            </a:r>
            <a:r>
              <a:rPr lang="en-US" altLang="zh-CN" dirty="0" err="1" smtClean="0"/>
              <a:t>sdn</a:t>
            </a:r>
            <a:r>
              <a:rPr lang="zh-CN" altLang="en-US" dirty="0" smtClean="0"/>
              <a:t>控制器可缩放性的研究主要有：</a:t>
            </a:r>
            <a:endParaRPr lang="en-US" altLang="zh-CN" dirty="0" smtClean="0"/>
          </a:p>
          <a:p>
            <a:r>
              <a:rPr lang="en-US" altLang="zh-CN" dirty="0" smtClean="0"/>
              <a:t>1</a:t>
            </a:r>
            <a:r>
              <a:rPr lang="zh-CN" altLang="en-US" dirty="0" smtClean="0"/>
              <a:t>，集中式</a:t>
            </a:r>
            <a:endParaRPr lang="en-US" altLang="zh-CN" dirty="0"/>
          </a:p>
          <a:p>
            <a:r>
              <a:rPr lang="en-US" altLang="zh-CN" dirty="0" smtClean="0"/>
              <a:t>2</a:t>
            </a:r>
            <a:r>
              <a:rPr lang="zh-CN" altLang="en-US" dirty="0" smtClean="0"/>
              <a:t>，水平方向扩展</a:t>
            </a:r>
            <a:endParaRPr lang="en-US" altLang="zh-CN" dirty="0"/>
          </a:p>
          <a:p>
            <a:r>
              <a:rPr lang="en-US" altLang="zh-CN" dirty="0" smtClean="0"/>
              <a:t>3</a:t>
            </a:r>
            <a:r>
              <a:rPr lang="zh-CN" altLang="en-US" dirty="0" smtClean="0"/>
              <a:t>，垂直方向扩展。</a:t>
            </a:r>
            <a:endParaRPr lang="zh-CN" altLang="en-US" dirty="0"/>
          </a:p>
        </p:txBody>
      </p:sp>
    </p:spTree>
    <p:extLst>
      <p:ext uri="{BB962C8B-B14F-4D97-AF65-F5344CB8AC3E}">
        <p14:creationId xmlns:p14="http://schemas.microsoft.com/office/powerpoint/2010/main" val="6370558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两种测试方式</a:t>
            </a:r>
            <a:endParaRPr lang="zh-CN" altLang="en-US" dirty="0"/>
          </a:p>
        </p:txBody>
      </p:sp>
      <p:pic>
        <p:nvPicPr>
          <p:cNvPr id="368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556792"/>
            <a:ext cx="6984776"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9954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性能评估指标</a:t>
            </a:r>
            <a:endParaRPr lang="zh-CN" altLang="en-US" dirty="0"/>
          </a:p>
        </p:txBody>
      </p:sp>
      <p:pic>
        <p:nvPicPr>
          <p:cNvPr id="3891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43608" y="1844824"/>
            <a:ext cx="6552728"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636912"/>
            <a:ext cx="7272808"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93063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性能评估指标</a:t>
            </a:r>
            <a:endParaRPr lang="zh-CN" altLang="en-US" dirty="0"/>
          </a:p>
        </p:txBody>
      </p:sp>
      <p:pic>
        <p:nvPicPr>
          <p:cNvPr id="399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988840"/>
            <a:ext cx="7488832"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93899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陈云</a:t>
            </a:r>
            <a:r>
              <a:rPr lang="en-US" altLang="zh-CN" dirty="0"/>
              <a:t>[14]DSLB</a:t>
            </a:r>
            <a:r>
              <a:rPr lang="zh-CN" altLang="en-US" dirty="0" smtClean="0"/>
              <a:t>算法性能测试</a:t>
            </a:r>
            <a:endParaRPr lang="zh-CN" altLang="en-US" dirty="0"/>
          </a:p>
        </p:txBody>
      </p:sp>
      <p:pic>
        <p:nvPicPr>
          <p:cNvPr id="3584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7545" y="1844824"/>
            <a:ext cx="3888432"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1772816"/>
            <a:ext cx="4223643"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14869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陈云</a:t>
            </a:r>
            <a:r>
              <a:rPr lang="en-US" altLang="zh-CN" dirty="0"/>
              <a:t>[14]DSLB</a:t>
            </a:r>
            <a:r>
              <a:rPr lang="zh-CN" altLang="en-US" dirty="0"/>
              <a:t>算法性能测试</a:t>
            </a:r>
          </a:p>
        </p:txBody>
      </p:sp>
      <p:pic>
        <p:nvPicPr>
          <p:cNvPr id="378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7" y="1628800"/>
            <a:ext cx="3528391"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1772816"/>
            <a:ext cx="4510857"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32434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个人毕设</a:t>
            </a:r>
            <a:r>
              <a:rPr lang="en-US" altLang="zh-CN" dirty="0" smtClean="0"/>
              <a:t>/</a:t>
            </a:r>
            <a:r>
              <a:rPr lang="zh-CN" altLang="en-US" dirty="0" smtClean="0"/>
              <a:t>论文初步构思</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en-US" dirty="0" smtClean="0"/>
              <a:t>基于上述算法优缺点，做实验构思</a:t>
            </a:r>
            <a:endParaRPr lang="en-US" altLang="zh-CN" dirty="0" smtClean="0"/>
          </a:p>
          <a:p>
            <a:r>
              <a:rPr lang="en-US" altLang="zh-CN" dirty="0" smtClean="0"/>
              <a:t>1</a:t>
            </a:r>
            <a:r>
              <a:rPr lang="zh-CN" altLang="en-US" dirty="0" smtClean="0"/>
              <a:t>，路径的</a:t>
            </a:r>
            <a:r>
              <a:rPr lang="en-US" altLang="zh-CN" dirty="0" smtClean="0"/>
              <a:t>cost</a:t>
            </a:r>
            <a:r>
              <a:rPr lang="zh-CN" altLang="en-US" dirty="0" smtClean="0"/>
              <a:t>花费计算方式应该包括多指标（带宽</a:t>
            </a:r>
            <a:r>
              <a:rPr lang="en-US" altLang="zh-CN" dirty="0" smtClean="0"/>
              <a:t>/</a:t>
            </a:r>
            <a:r>
              <a:rPr lang="zh-CN" altLang="en-US" dirty="0" smtClean="0"/>
              <a:t>丢包率等）</a:t>
            </a:r>
            <a:endParaRPr lang="en-US" altLang="zh-CN" dirty="0" smtClean="0"/>
          </a:p>
          <a:p>
            <a:r>
              <a:rPr lang="en-US" altLang="zh-CN" dirty="0" smtClean="0"/>
              <a:t>2</a:t>
            </a:r>
            <a:r>
              <a:rPr lang="zh-CN" altLang="en-US" dirty="0" smtClean="0"/>
              <a:t>，采用胖树等树形拓扑做研究</a:t>
            </a:r>
            <a:endParaRPr lang="en-US" altLang="zh-CN" dirty="0" smtClean="0"/>
          </a:p>
          <a:p>
            <a:r>
              <a:rPr lang="en-US" altLang="zh-CN" dirty="0" smtClean="0"/>
              <a:t>3</a:t>
            </a:r>
            <a:r>
              <a:rPr lang="zh-CN" altLang="en-US" dirty="0" smtClean="0"/>
              <a:t>，采用全局最优方式，避免陷入局部最优（例如贪心），同时收敛快的策略。</a:t>
            </a:r>
            <a:endParaRPr lang="en-US" altLang="zh-CN" dirty="0" smtClean="0"/>
          </a:p>
          <a:p>
            <a:r>
              <a:rPr lang="en-US" altLang="zh-CN" dirty="0" smtClean="0"/>
              <a:t>4</a:t>
            </a:r>
            <a:r>
              <a:rPr lang="zh-CN" altLang="en-US" dirty="0" smtClean="0"/>
              <a:t>，数据充分情况下视情况加入机器学习方式，把选路问题视为</a:t>
            </a:r>
            <a:r>
              <a:rPr lang="en-US" altLang="zh-CN" dirty="0" smtClean="0"/>
              <a:t>ml</a:t>
            </a:r>
            <a:r>
              <a:rPr lang="zh-CN" altLang="en-US" dirty="0" smtClean="0"/>
              <a:t>中的分类</a:t>
            </a:r>
            <a:r>
              <a:rPr lang="en-US" altLang="zh-CN" dirty="0" smtClean="0"/>
              <a:t>/</a:t>
            </a:r>
            <a:r>
              <a:rPr lang="zh-CN" altLang="en-US" dirty="0" smtClean="0"/>
              <a:t>预测问题</a:t>
            </a:r>
            <a:r>
              <a:rPr lang="zh-CN" altLang="en-US" dirty="0" smtClean="0"/>
              <a:t>。</a:t>
            </a:r>
            <a:endParaRPr lang="en-US" altLang="zh-CN" dirty="0" smtClean="0"/>
          </a:p>
          <a:p>
            <a:r>
              <a:rPr lang="en-US" altLang="zh-CN" dirty="0" smtClean="0"/>
              <a:t>5</a:t>
            </a:r>
            <a:r>
              <a:rPr lang="zh-CN" altLang="en-US" dirty="0" smtClean="0"/>
              <a:t>，现阶段在真实的环境中很少有单控制器的情况，为何模拟真实环境，视情况搭建多控制器。</a:t>
            </a:r>
            <a:endParaRPr lang="en-US" altLang="zh-CN" dirty="0" smtClean="0"/>
          </a:p>
          <a:p>
            <a:endParaRPr lang="zh-CN" altLang="en-US" dirty="0"/>
          </a:p>
        </p:txBody>
      </p:sp>
    </p:spTree>
    <p:extLst>
      <p:ext uri="{BB962C8B-B14F-4D97-AF65-F5344CB8AC3E}">
        <p14:creationId xmlns:p14="http://schemas.microsoft.com/office/powerpoint/2010/main" val="24547677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onos</a:t>
            </a:r>
            <a:r>
              <a:rPr lang="zh-CN" altLang="en-US" dirty="0" smtClean="0"/>
              <a:t>架构介绍</a:t>
            </a:r>
            <a:endParaRPr lang="zh-CN" altLang="en-US" dirty="0"/>
          </a:p>
        </p:txBody>
      </p:sp>
      <p:sp>
        <p:nvSpPr>
          <p:cNvPr id="3" name="内容占位符 2"/>
          <p:cNvSpPr>
            <a:spLocks noGrp="1"/>
          </p:cNvSpPr>
          <p:nvPr>
            <p:ph idx="1"/>
          </p:nvPr>
        </p:nvSpPr>
        <p:spPr/>
        <p:txBody>
          <a:bodyPr/>
          <a:lstStyle/>
          <a:p>
            <a:r>
              <a:rPr lang="en-US" altLang="zh-CN" dirty="0" err="1" smtClean="0"/>
              <a:t>onos</a:t>
            </a:r>
            <a:r>
              <a:rPr lang="zh-CN" altLang="en-US" dirty="0" smtClean="0"/>
              <a:t>是首款专门面向服务提供商和企业骨干网的开源的</a:t>
            </a:r>
            <a:r>
              <a:rPr lang="en-US" altLang="zh-CN" dirty="0" err="1" smtClean="0"/>
              <a:t>sdn</a:t>
            </a:r>
            <a:r>
              <a:rPr lang="zh-CN" altLang="en-US" dirty="0" smtClean="0"/>
              <a:t>网络系统，</a:t>
            </a:r>
            <a:r>
              <a:rPr lang="en-US" altLang="zh-CN" dirty="0" err="1" smtClean="0"/>
              <a:t>onos</a:t>
            </a:r>
            <a:r>
              <a:rPr lang="zh-CN" altLang="en-US" dirty="0" smtClean="0"/>
              <a:t>旨在为服务提供商和企业骨干网提供高可用（</a:t>
            </a:r>
            <a:r>
              <a:rPr lang="en-US" altLang="zh-CN" dirty="0" smtClean="0"/>
              <a:t>HA</a:t>
            </a:r>
            <a:r>
              <a:rPr lang="zh-CN" altLang="en-US" dirty="0" smtClean="0"/>
              <a:t>），可横向扩展及高性能的网络需求。</a:t>
            </a:r>
            <a:endParaRPr lang="en-US" altLang="zh-CN" dirty="0" smtClean="0"/>
          </a:p>
          <a:p>
            <a:r>
              <a:rPr lang="zh-CN" altLang="en-US" dirty="0" smtClean="0"/>
              <a:t>目前</a:t>
            </a:r>
            <a:r>
              <a:rPr lang="en-US" altLang="zh-CN" dirty="0" err="1" smtClean="0"/>
              <a:t>NOX,Beacon</a:t>
            </a:r>
            <a:r>
              <a:rPr lang="zh-CN" altLang="en-US" dirty="0" smtClean="0"/>
              <a:t>，</a:t>
            </a:r>
            <a:r>
              <a:rPr lang="en-US" altLang="zh-CN" dirty="0" smtClean="0"/>
              <a:t>SNAC</a:t>
            </a:r>
            <a:r>
              <a:rPr lang="zh-CN" altLang="en-US" dirty="0" smtClean="0"/>
              <a:t>和</a:t>
            </a:r>
            <a:r>
              <a:rPr lang="en-US" altLang="zh-CN" dirty="0" smtClean="0"/>
              <a:t>POX</a:t>
            </a:r>
            <a:r>
              <a:rPr lang="zh-CN" altLang="en-US" dirty="0" smtClean="0"/>
              <a:t>等控制器因为缺乏可扩展性，可靠性及良好的性能等商业所需的关键特性，没有得到广泛使用，但</a:t>
            </a:r>
            <a:r>
              <a:rPr lang="en-US" altLang="zh-CN" dirty="0" err="1" smtClean="0"/>
              <a:t>onos</a:t>
            </a:r>
            <a:r>
              <a:rPr lang="zh-CN" altLang="en-US" dirty="0" smtClean="0"/>
              <a:t>这些方面表现良好。</a:t>
            </a:r>
            <a:endParaRPr lang="en-US" altLang="zh-CN" dirty="0" smtClean="0"/>
          </a:p>
          <a:p>
            <a:endParaRPr lang="zh-CN" altLang="en-US" dirty="0"/>
          </a:p>
        </p:txBody>
      </p:sp>
    </p:spTree>
    <p:extLst>
      <p:ext uri="{BB962C8B-B14F-4D97-AF65-F5344CB8AC3E}">
        <p14:creationId xmlns:p14="http://schemas.microsoft.com/office/powerpoint/2010/main" val="38282714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onos</a:t>
            </a:r>
            <a:r>
              <a:rPr lang="zh-CN" altLang="en-US" dirty="0" smtClean="0"/>
              <a:t>架构</a:t>
            </a:r>
            <a:endParaRPr lang="zh-CN" altLang="en-US" dirty="0"/>
          </a:p>
        </p:txBody>
      </p:sp>
      <p:pic>
        <p:nvPicPr>
          <p:cNvPr id="4096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43608" y="1700808"/>
            <a:ext cx="7488832"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75582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北向接口抽象层</a:t>
            </a:r>
            <a:endParaRPr lang="zh-CN" altLang="en-US" dirty="0"/>
          </a:p>
        </p:txBody>
      </p:sp>
      <p:pic>
        <p:nvPicPr>
          <p:cNvPr id="4198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276873"/>
            <a:ext cx="9144000"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78289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南向接口抽象层</a:t>
            </a:r>
            <a:endParaRPr lang="zh-CN" altLang="en-US" dirty="0"/>
          </a:p>
        </p:txBody>
      </p:sp>
      <p:pic>
        <p:nvPicPr>
          <p:cNvPr id="430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504" y="2204864"/>
            <a:ext cx="8856984"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4453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集中式</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集中式就是比如</a:t>
            </a:r>
            <a:r>
              <a:rPr lang="en-US" altLang="zh-CN" dirty="0" err="1"/>
              <a:t>nox</a:t>
            </a:r>
            <a:r>
              <a:rPr lang="zh-CN" altLang="en-US" dirty="0"/>
              <a:t>控制器，当网络请求较多时，它无法保证具有服务质量的延迟时间，文献</a:t>
            </a:r>
            <a:r>
              <a:rPr lang="en-US" altLang="zh-CN" dirty="0"/>
              <a:t>[20]</a:t>
            </a:r>
            <a:r>
              <a:rPr lang="zh-CN" altLang="en-US" dirty="0"/>
              <a:t>和文献</a:t>
            </a:r>
            <a:r>
              <a:rPr lang="en-US" altLang="zh-CN" dirty="0"/>
              <a:t>[21]</a:t>
            </a:r>
            <a:r>
              <a:rPr lang="zh-CN" altLang="en-US" dirty="0"/>
              <a:t>中将</a:t>
            </a:r>
            <a:r>
              <a:rPr lang="en-US" altLang="zh-CN" dirty="0" err="1"/>
              <a:t>nox</a:t>
            </a:r>
            <a:r>
              <a:rPr lang="zh-CN" altLang="en-US" dirty="0"/>
              <a:t>控制器部署在多核服务器上，提高了控制器的运行速度，当网络请求爆照式增长，即使通过多核</a:t>
            </a:r>
            <a:r>
              <a:rPr lang="en-US" altLang="zh-CN" dirty="0" err="1"/>
              <a:t>cpu</a:t>
            </a:r>
            <a:r>
              <a:rPr lang="zh-CN" altLang="en-US" dirty="0"/>
              <a:t>加快运行速度，单一集中式控制器平台仍然会成为网络性能瓶颈。因此学术界研究通过部署部分控制功能到交换机上，以降低交换机与控制器之间的</a:t>
            </a:r>
            <a:r>
              <a:rPr lang="zh-CN" altLang="en-US" dirty="0" smtClean="0"/>
              <a:t>通信的方法</a:t>
            </a:r>
            <a:r>
              <a:rPr lang="en-US" altLang="zh-CN" dirty="0" smtClean="0"/>
              <a:t>[22,23]</a:t>
            </a:r>
            <a:r>
              <a:rPr lang="zh-CN" altLang="en-US" dirty="0" smtClean="0"/>
              <a:t>，</a:t>
            </a:r>
            <a:r>
              <a:rPr lang="zh-CN" altLang="en-US" dirty="0"/>
              <a:t>达到提高控制器性能的目的。</a:t>
            </a:r>
          </a:p>
          <a:p>
            <a:endParaRPr lang="zh-CN" altLang="en-US" dirty="0"/>
          </a:p>
        </p:txBody>
      </p:sp>
    </p:spTree>
    <p:extLst>
      <p:ext uri="{BB962C8B-B14F-4D97-AF65-F5344CB8AC3E}">
        <p14:creationId xmlns:p14="http://schemas.microsoft.com/office/powerpoint/2010/main" val="3169827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3204" y="157970"/>
            <a:ext cx="8229600" cy="1143000"/>
          </a:xfrm>
        </p:spPr>
        <p:txBody>
          <a:bodyPr/>
          <a:lstStyle/>
          <a:p>
            <a:r>
              <a:rPr lang="zh-CN" altLang="en-US" dirty="0" smtClean="0"/>
              <a:t>软件模块化</a:t>
            </a:r>
            <a:endParaRPr lang="zh-CN" altLang="en-US" dirty="0"/>
          </a:p>
        </p:txBody>
      </p:sp>
      <p:sp>
        <p:nvSpPr>
          <p:cNvPr id="5" name="内容占位符 4"/>
          <p:cNvSpPr>
            <a:spLocks noGrp="1"/>
          </p:cNvSpPr>
          <p:nvPr>
            <p:ph idx="1"/>
          </p:nvPr>
        </p:nvSpPr>
        <p:spPr/>
        <p:txBody>
          <a:bodyPr/>
          <a:lstStyle/>
          <a:p>
            <a:endParaRPr lang="zh-CN" altLang="en-US"/>
          </a:p>
        </p:txBody>
      </p:sp>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68760"/>
            <a:ext cx="8856984"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00990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分布式核心层</a:t>
            </a:r>
            <a:endParaRPr lang="zh-CN" altLang="en-US" dirty="0"/>
          </a:p>
        </p:txBody>
      </p:sp>
      <p:pic>
        <p:nvPicPr>
          <p:cNvPr id="450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504" y="1628800"/>
            <a:ext cx="8352928" cy="4896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18234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现阶段工作计划</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smtClean="0"/>
              <a:t>1</a:t>
            </a:r>
            <a:r>
              <a:rPr lang="zh-CN" altLang="en-US" dirty="0" smtClean="0"/>
              <a:t>，在</a:t>
            </a:r>
            <a:r>
              <a:rPr lang="en-US" altLang="zh-CN" dirty="0" err="1" smtClean="0"/>
              <a:t>onos</a:t>
            </a:r>
            <a:r>
              <a:rPr lang="zh-CN" altLang="en-US" dirty="0" smtClean="0"/>
              <a:t>上搭建胖树拓扑策略，其他树形拓扑策略，在上面使用</a:t>
            </a:r>
            <a:r>
              <a:rPr lang="en-US" altLang="zh-CN" dirty="0" err="1" smtClean="0"/>
              <a:t>dijskra</a:t>
            </a:r>
            <a:r>
              <a:rPr lang="zh-CN" altLang="en-US" dirty="0" smtClean="0"/>
              <a:t>算法，与原本不使用胖树等树形结构的</a:t>
            </a:r>
            <a:r>
              <a:rPr lang="en-US" altLang="zh-CN" dirty="0" err="1" smtClean="0"/>
              <a:t>dijskra</a:t>
            </a:r>
            <a:r>
              <a:rPr lang="zh-CN" altLang="en-US" dirty="0" smtClean="0"/>
              <a:t>对比，探究哪种拓扑策略更加适用于大流量数据中心网路。</a:t>
            </a:r>
            <a:endParaRPr lang="en-US" altLang="zh-CN" dirty="0" smtClean="0"/>
          </a:p>
          <a:p>
            <a:r>
              <a:rPr lang="en-US" altLang="zh-CN" dirty="0" smtClean="0"/>
              <a:t>2</a:t>
            </a:r>
            <a:r>
              <a:rPr lang="zh-CN" altLang="en-US" dirty="0" smtClean="0"/>
              <a:t>，在</a:t>
            </a:r>
            <a:r>
              <a:rPr lang="en-US" altLang="zh-CN" dirty="0" err="1" smtClean="0"/>
              <a:t>onos</a:t>
            </a:r>
            <a:r>
              <a:rPr lang="zh-CN" altLang="en-US" dirty="0" smtClean="0"/>
              <a:t>上基于主流的负载均衡算法做实验对比（全局最优</a:t>
            </a:r>
            <a:r>
              <a:rPr lang="en-US" altLang="zh-CN" dirty="0" smtClean="0"/>
              <a:t>/</a:t>
            </a:r>
            <a:r>
              <a:rPr lang="zh-CN" altLang="en-US" dirty="0" smtClean="0"/>
              <a:t>局部最优，收敛快慢，启发式</a:t>
            </a:r>
            <a:r>
              <a:rPr lang="en-US" altLang="zh-CN" dirty="0" smtClean="0"/>
              <a:t>/</a:t>
            </a:r>
            <a:r>
              <a:rPr lang="zh-CN" altLang="en-US" dirty="0" smtClean="0"/>
              <a:t>非启发式），通过时延</a:t>
            </a:r>
            <a:r>
              <a:rPr lang="en-US" altLang="zh-CN" dirty="0" smtClean="0"/>
              <a:t>/</a:t>
            </a:r>
            <a:r>
              <a:rPr lang="zh-CN" altLang="en-US" dirty="0" smtClean="0"/>
              <a:t>丢包率</a:t>
            </a:r>
            <a:r>
              <a:rPr lang="en-US" altLang="zh-CN" dirty="0" smtClean="0"/>
              <a:t>/</a:t>
            </a:r>
            <a:r>
              <a:rPr lang="zh-CN" altLang="en-US" dirty="0" smtClean="0"/>
              <a:t>抖动率等评判指标做监控对比。</a:t>
            </a:r>
            <a:endParaRPr lang="en-US" altLang="zh-CN" dirty="0" smtClean="0"/>
          </a:p>
          <a:p>
            <a:r>
              <a:rPr lang="en-US" altLang="zh-CN" dirty="0" smtClean="0"/>
              <a:t>3</a:t>
            </a:r>
            <a:r>
              <a:rPr lang="zh-CN" altLang="en-US" dirty="0" smtClean="0"/>
              <a:t>，继续探究基于全局最优角度和快速收敛角度出发的负载均衡算法。</a:t>
            </a:r>
            <a:endParaRPr lang="zh-CN" altLang="en-US" dirty="0"/>
          </a:p>
        </p:txBody>
      </p:sp>
    </p:spTree>
    <p:extLst>
      <p:ext uri="{BB962C8B-B14F-4D97-AF65-F5344CB8AC3E}">
        <p14:creationId xmlns:p14="http://schemas.microsoft.com/office/powerpoint/2010/main" val="2683235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参考文献</a:t>
            </a:r>
            <a:endParaRPr lang="zh-CN" altLang="en-US" dirty="0"/>
          </a:p>
        </p:txBody>
      </p:sp>
      <p:sp>
        <p:nvSpPr>
          <p:cNvPr id="3" name="内容占位符 2"/>
          <p:cNvSpPr>
            <a:spLocks noGrp="1"/>
          </p:cNvSpPr>
          <p:nvPr>
            <p:ph idx="1"/>
          </p:nvPr>
        </p:nvSpPr>
        <p:spPr>
          <a:xfrm>
            <a:off x="-3650" y="1628800"/>
            <a:ext cx="9040146" cy="4525963"/>
          </a:xfrm>
        </p:spPr>
        <p:txBody>
          <a:bodyPr>
            <a:normAutofit lnSpcReduction="10000"/>
          </a:bodyPr>
          <a:lstStyle/>
          <a:p>
            <a:r>
              <a:rPr lang="en-US" altLang="zh-CN" sz="1600" dirty="0"/>
              <a:t>[1]</a:t>
            </a:r>
            <a:r>
              <a:rPr lang="zh-CN" altLang="en-US" sz="1600" dirty="0"/>
              <a:t>农黄武</a:t>
            </a:r>
            <a:r>
              <a:rPr lang="en-US" altLang="zh-CN" sz="1600" dirty="0"/>
              <a:t>,</a:t>
            </a:r>
            <a:r>
              <a:rPr lang="zh-CN" altLang="en-US" sz="1600" dirty="0"/>
              <a:t>黄传河</a:t>
            </a:r>
            <a:r>
              <a:rPr lang="en-US" altLang="zh-CN" sz="1600" dirty="0"/>
              <a:t>,</a:t>
            </a:r>
            <a:r>
              <a:rPr lang="zh-CN" altLang="en-US" sz="1600" dirty="0"/>
              <a:t>黄晓鹏</a:t>
            </a:r>
            <a:r>
              <a:rPr lang="en-US" altLang="zh-CN" sz="1600" dirty="0"/>
              <a:t>.</a:t>
            </a:r>
            <a:r>
              <a:rPr lang="zh-CN" altLang="en-US" sz="1600" dirty="0"/>
              <a:t>基于</a:t>
            </a:r>
            <a:r>
              <a:rPr lang="en-US" altLang="zh-CN" sz="1600" dirty="0"/>
              <a:t>SDN</a:t>
            </a:r>
            <a:r>
              <a:rPr lang="zh-CN" altLang="en-US" sz="1600" dirty="0"/>
              <a:t>的胖树数据中心网络的多路径路由算法</a:t>
            </a:r>
            <a:r>
              <a:rPr lang="en-US" altLang="zh-CN" sz="1600" dirty="0"/>
              <a:t>[J].</a:t>
            </a:r>
            <a:r>
              <a:rPr lang="zh-CN" altLang="en-US" sz="1600" dirty="0"/>
              <a:t>计算机科学</a:t>
            </a:r>
            <a:r>
              <a:rPr lang="en-US" altLang="zh-CN" sz="1600" dirty="0"/>
              <a:t>, 2016,43(6):</a:t>
            </a:r>
            <a:r>
              <a:rPr lang="en-US" altLang="zh-CN" sz="1600" dirty="0" smtClean="0"/>
              <a:t>32-76</a:t>
            </a:r>
          </a:p>
          <a:p>
            <a:r>
              <a:rPr lang="en-US" altLang="zh-CN" sz="1600" dirty="0" smtClean="0"/>
              <a:t>[2]Sun </a:t>
            </a:r>
            <a:r>
              <a:rPr lang="en-US" altLang="zh-CN" sz="1600" dirty="0" err="1" smtClean="0"/>
              <a:t>Y,Cheng</a:t>
            </a:r>
            <a:r>
              <a:rPr lang="en-US" altLang="zh-CN" sz="1600" dirty="0" smtClean="0"/>
              <a:t> </a:t>
            </a:r>
            <a:r>
              <a:rPr lang="en-US" altLang="zh-CN" sz="1600" dirty="0" err="1" smtClean="0"/>
              <a:t>J,Shi</a:t>
            </a:r>
            <a:r>
              <a:rPr lang="en-US" altLang="zh-CN" sz="1600" dirty="0" smtClean="0"/>
              <a:t> K. Data Center Network Architecture[J].</a:t>
            </a:r>
            <a:r>
              <a:rPr lang="en-US" altLang="zh-CN" sz="1600" dirty="0" err="1" smtClean="0"/>
              <a:t>Zte</a:t>
            </a:r>
            <a:r>
              <a:rPr lang="en-US" altLang="zh-CN" sz="1600" dirty="0" smtClean="0"/>
              <a:t> Communications,2013,11(5):5-9</a:t>
            </a:r>
          </a:p>
          <a:p>
            <a:r>
              <a:rPr lang="en-US" altLang="zh-CN" sz="1600" dirty="0" smtClean="0"/>
              <a:t>[3]Zahid </a:t>
            </a:r>
            <a:r>
              <a:rPr lang="en-US" altLang="zh-CN" sz="1600" dirty="0" err="1" smtClean="0"/>
              <a:t>F,Gran</a:t>
            </a:r>
            <a:r>
              <a:rPr lang="en-US" altLang="zh-CN" sz="1600" dirty="0" smtClean="0"/>
              <a:t> E </a:t>
            </a:r>
            <a:r>
              <a:rPr lang="en-US" altLang="zh-CN" sz="1600" dirty="0" err="1" smtClean="0"/>
              <a:t>G,Bogdanski</a:t>
            </a:r>
            <a:r>
              <a:rPr lang="en-US" altLang="zh-CN" sz="1600" dirty="0" smtClean="0"/>
              <a:t> </a:t>
            </a:r>
            <a:r>
              <a:rPr lang="en-US" altLang="zh-CN" sz="1600" dirty="0" err="1" smtClean="0"/>
              <a:t>B,et</a:t>
            </a:r>
            <a:r>
              <a:rPr lang="en-US" altLang="zh-CN" sz="1600" dirty="0" smtClean="0"/>
              <a:t> al. A Weighted Fat-Tree Routing Algorithm for Efficient Load-Balancing in </a:t>
            </a:r>
            <a:r>
              <a:rPr lang="en-US" altLang="zh-CN" sz="1600" dirty="0" err="1" smtClean="0"/>
              <a:t>Infini</a:t>
            </a:r>
            <a:r>
              <a:rPr lang="en-US" altLang="zh-CN" sz="1600" dirty="0" smtClean="0"/>
              <a:t> Band Enterprise Clusters[C]// 2015 23rd </a:t>
            </a:r>
            <a:r>
              <a:rPr lang="en-US" altLang="zh-CN" sz="1600" dirty="0" err="1" smtClean="0"/>
              <a:t>Enromicro</a:t>
            </a:r>
            <a:r>
              <a:rPr lang="en-US" altLang="zh-CN" sz="1600" dirty="0" smtClean="0"/>
              <a:t> International Conference on </a:t>
            </a:r>
            <a:r>
              <a:rPr lang="en-US" altLang="zh-CN" sz="1600" dirty="0" err="1" smtClean="0"/>
              <a:t>Parallel,Distributed</a:t>
            </a:r>
            <a:r>
              <a:rPr lang="en-US" altLang="zh-CN" sz="1600" dirty="0" smtClean="0"/>
              <a:t> and Network-Based Processing(PDP),IEEE,2015:35-42</a:t>
            </a:r>
          </a:p>
          <a:p>
            <a:r>
              <a:rPr lang="en-US" altLang="zh-CN" sz="1600" dirty="0" smtClean="0"/>
              <a:t>[4]</a:t>
            </a:r>
            <a:r>
              <a:rPr lang="en-US" altLang="zh-CN" sz="1600" dirty="0" err="1" smtClean="0"/>
              <a:t>Chemeritskiy</a:t>
            </a:r>
            <a:r>
              <a:rPr lang="en-US" altLang="zh-CN" sz="1600" dirty="0" smtClean="0"/>
              <a:t> </a:t>
            </a:r>
            <a:r>
              <a:rPr lang="en-US" altLang="zh-CN" sz="1600" dirty="0" err="1" smtClean="0"/>
              <a:t>E,Semlansky</a:t>
            </a:r>
            <a:r>
              <a:rPr lang="en-US" altLang="zh-CN" sz="1600" dirty="0" smtClean="0"/>
              <a:t> R. On </a:t>
            </a:r>
            <a:r>
              <a:rPr lang="en-US" altLang="zh-CN" sz="1600" dirty="0" err="1" smtClean="0"/>
              <a:t>Qos</a:t>
            </a:r>
            <a:r>
              <a:rPr lang="en-US" altLang="zh-CN" sz="1600" dirty="0" smtClean="0"/>
              <a:t> management in SDN by multipath routing[C]//2014 First International Science and Technology Conference ( Modern Networking Technologies)(</a:t>
            </a:r>
            <a:r>
              <a:rPr lang="en-US" altLang="zh-CN" sz="1600" dirty="0" err="1" smtClean="0"/>
              <a:t>MoNeTeC</a:t>
            </a:r>
            <a:r>
              <a:rPr lang="en-US" altLang="zh-CN" sz="1600" dirty="0" smtClean="0"/>
              <a:t>).IEEE,2014:1-6</a:t>
            </a:r>
          </a:p>
          <a:p>
            <a:r>
              <a:rPr lang="en-US" altLang="zh-CN" sz="1600" dirty="0" smtClean="0"/>
              <a:t>[5]Al-Fares </a:t>
            </a:r>
            <a:r>
              <a:rPr lang="en-US" altLang="zh-CN" sz="1600" dirty="0" err="1" smtClean="0"/>
              <a:t>M,Radhakrishnan</a:t>
            </a:r>
            <a:r>
              <a:rPr lang="en-US" altLang="zh-CN" sz="1600" dirty="0" smtClean="0"/>
              <a:t> </a:t>
            </a:r>
            <a:r>
              <a:rPr lang="en-US" altLang="zh-CN" sz="1600" dirty="0" err="1" smtClean="0"/>
              <a:t>S,Raghavan</a:t>
            </a:r>
            <a:r>
              <a:rPr lang="en-US" altLang="zh-CN" sz="1600" dirty="0" smtClean="0"/>
              <a:t> </a:t>
            </a:r>
            <a:r>
              <a:rPr lang="en-US" altLang="zh-CN" sz="1600" dirty="0" err="1" smtClean="0"/>
              <a:t>B,et</a:t>
            </a:r>
            <a:r>
              <a:rPr lang="en-US" altLang="zh-CN" sz="1600" dirty="0" smtClean="0"/>
              <a:t> </a:t>
            </a:r>
            <a:r>
              <a:rPr lang="en-US" altLang="zh-CN" sz="1600" dirty="0" err="1" smtClean="0"/>
              <a:t>al.Hedera:dynamic</a:t>
            </a:r>
            <a:r>
              <a:rPr lang="en-US" altLang="zh-CN" sz="1600" dirty="0" smtClean="0"/>
              <a:t> flow scheduling for data center networks[J]. Proceedings of the 7th USENIX Symposium on Networked Systems Design and Implementation,2010,19(1):1-15</a:t>
            </a:r>
          </a:p>
          <a:p>
            <a:r>
              <a:rPr lang="en-US" altLang="zh-CN" sz="1600" dirty="0" smtClean="0"/>
              <a:t>[6] </a:t>
            </a:r>
            <a:r>
              <a:rPr lang="en-US" altLang="zh-CN" sz="1600" dirty="0" err="1" smtClean="0"/>
              <a:t>Hopps</a:t>
            </a:r>
            <a:r>
              <a:rPr lang="en-US" altLang="zh-CN" sz="1600" dirty="0" smtClean="0"/>
              <a:t> C E. Analysis of an equal-cost multi-path algorithm[J]. </a:t>
            </a:r>
            <a:r>
              <a:rPr lang="en-US" altLang="zh-CN" sz="1600" dirty="0" err="1" smtClean="0"/>
              <a:t>Jourinal</a:t>
            </a:r>
            <a:r>
              <a:rPr lang="en-US" altLang="zh-CN" sz="1600" dirty="0" smtClean="0"/>
              <a:t> of Allergy &amp; Clinical Immunology,2010:281-196</a:t>
            </a:r>
          </a:p>
          <a:p>
            <a:r>
              <a:rPr lang="en-US" altLang="zh-CN" sz="1600" dirty="0" smtClean="0"/>
              <a:t>[</a:t>
            </a:r>
            <a:r>
              <a:rPr lang="en-US" altLang="zh-CN" sz="1600" dirty="0"/>
              <a:t>7</a:t>
            </a:r>
            <a:r>
              <a:rPr lang="en-US" altLang="zh-CN" sz="1600" dirty="0" smtClean="0"/>
              <a:t>] </a:t>
            </a:r>
            <a:r>
              <a:rPr lang="zh-CN" altLang="en-US" sz="1600" dirty="0"/>
              <a:t>黄小曼</a:t>
            </a:r>
            <a:r>
              <a:rPr lang="en-US" altLang="zh-CN" sz="1600" dirty="0"/>
              <a:t>.SDN</a:t>
            </a:r>
            <a:r>
              <a:rPr lang="zh-CN" altLang="en-US" sz="1600" dirty="0"/>
              <a:t>网络控制器负载均衡技术研究和实现</a:t>
            </a:r>
            <a:r>
              <a:rPr lang="en-US" altLang="zh-CN" sz="1600" dirty="0"/>
              <a:t>[D].</a:t>
            </a:r>
            <a:r>
              <a:rPr lang="zh-CN" altLang="en-US" sz="1600" dirty="0"/>
              <a:t>南京</a:t>
            </a:r>
            <a:r>
              <a:rPr lang="zh-CN" altLang="zh-CN" sz="1600" dirty="0"/>
              <a:t>：</a:t>
            </a:r>
            <a:r>
              <a:rPr lang="zh-CN" altLang="en-US" sz="1600" dirty="0"/>
              <a:t>南京邮电大学</a:t>
            </a:r>
            <a:r>
              <a:rPr lang="en-US" altLang="zh-CN" sz="1600" dirty="0"/>
              <a:t>, 2015</a:t>
            </a:r>
            <a:r>
              <a:rPr lang="zh-CN" altLang="zh-CN" sz="1600" dirty="0"/>
              <a:t>：</a:t>
            </a:r>
            <a:r>
              <a:rPr lang="en-US" altLang="zh-CN" sz="1600" dirty="0"/>
              <a:t>1-50.</a:t>
            </a:r>
            <a:endParaRPr lang="zh-CN" altLang="zh-CN" sz="1600" dirty="0"/>
          </a:p>
          <a:p>
            <a:r>
              <a:rPr lang="en-US" altLang="zh-CN" sz="1600" dirty="0" smtClean="0"/>
              <a:t>[8] </a:t>
            </a:r>
            <a:r>
              <a:rPr lang="en-US" altLang="zh-CN" sz="1600" dirty="0" err="1" smtClean="0"/>
              <a:t>Akka</a:t>
            </a:r>
            <a:r>
              <a:rPr lang="en-US" altLang="zh-CN" sz="1600" dirty="0" smtClean="0"/>
              <a:t>[EB/OL]. http://doc.akka.io/docs/akka/snapshot/java/cluster-usage.html,2014</a:t>
            </a:r>
          </a:p>
          <a:p>
            <a:r>
              <a:rPr lang="en-US" altLang="zh-CN" sz="1600" dirty="0" smtClean="0"/>
              <a:t>[9]Haas Z </a:t>
            </a:r>
            <a:r>
              <a:rPr lang="en-US" altLang="zh-CN" sz="1600" dirty="0" err="1" smtClean="0"/>
              <a:t>J,Halpern</a:t>
            </a:r>
            <a:r>
              <a:rPr lang="en-US" altLang="zh-CN" sz="1600" dirty="0" smtClean="0"/>
              <a:t> J </a:t>
            </a:r>
            <a:r>
              <a:rPr lang="en-US" altLang="zh-CN" sz="1600" dirty="0" err="1" smtClean="0"/>
              <a:t>Y,Li</a:t>
            </a:r>
            <a:r>
              <a:rPr lang="en-US" altLang="zh-CN" sz="1600" dirty="0" smtClean="0"/>
              <a:t> </a:t>
            </a:r>
            <a:r>
              <a:rPr lang="en-US" altLang="zh-CN" sz="1600" dirty="0" err="1" smtClean="0"/>
              <a:t>L.Gossip</a:t>
            </a:r>
            <a:r>
              <a:rPr lang="en-US" altLang="zh-CN" sz="1600" dirty="0" smtClean="0"/>
              <a:t>-based ad hoc routing[J].IEEE/ACM Transactions on Networking(</a:t>
            </a:r>
            <a:r>
              <a:rPr lang="en-US" altLang="zh-CN" sz="1600" dirty="0" err="1" smtClean="0"/>
              <a:t>ToN</a:t>
            </a:r>
            <a:r>
              <a:rPr lang="en-US" altLang="zh-CN" sz="1600" dirty="0" smtClean="0"/>
              <a:t>),2006,14(3):479-491</a:t>
            </a:r>
          </a:p>
          <a:p>
            <a:endParaRPr lang="en-US" altLang="zh-CN" sz="1600" dirty="0" smtClean="0"/>
          </a:p>
          <a:p>
            <a:endParaRPr lang="en-US" altLang="zh-CN" sz="1600" dirty="0" smtClean="0"/>
          </a:p>
          <a:p>
            <a:endParaRPr lang="en-US" altLang="zh-CN" sz="1600" dirty="0" smtClean="0"/>
          </a:p>
          <a:p>
            <a:endParaRPr lang="en-US" altLang="zh-CN" sz="1600" dirty="0" smtClean="0"/>
          </a:p>
          <a:p>
            <a:endParaRPr lang="zh-CN" altLang="en-US" dirty="0"/>
          </a:p>
        </p:txBody>
      </p:sp>
    </p:spTree>
    <p:extLst>
      <p:ext uri="{BB962C8B-B14F-4D97-AF65-F5344CB8AC3E}">
        <p14:creationId xmlns:p14="http://schemas.microsoft.com/office/powerpoint/2010/main" val="38108130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参考文献</a:t>
            </a:r>
          </a:p>
        </p:txBody>
      </p:sp>
      <p:sp>
        <p:nvSpPr>
          <p:cNvPr id="3" name="内容占位符 2"/>
          <p:cNvSpPr>
            <a:spLocks noGrp="1"/>
          </p:cNvSpPr>
          <p:nvPr>
            <p:ph idx="1"/>
          </p:nvPr>
        </p:nvSpPr>
        <p:spPr/>
        <p:txBody>
          <a:bodyPr>
            <a:normAutofit fontScale="92500" lnSpcReduction="10000"/>
          </a:bodyPr>
          <a:lstStyle/>
          <a:p>
            <a:r>
              <a:rPr lang="en-US" altLang="zh-CN" sz="1600" dirty="0" smtClean="0"/>
              <a:t>[10]Li Y, Pan D. </a:t>
            </a:r>
            <a:r>
              <a:rPr lang="en-US" altLang="zh-CN" sz="1600" dirty="0" err="1" smtClean="0"/>
              <a:t>OpenFlow</a:t>
            </a:r>
            <a:r>
              <a:rPr lang="en-US" altLang="zh-CN" sz="1600" dirty="0" smtClean="0"/>
              <a:t> based load balancing for Fat-Tree networks with multipath support[C]//Proc. 12th IEEE International Conference on Communications (ICC'13),Budapest, Hungary. 2013:1-5</a:t>
            </a:r>
          </a:p>
          <a:p>
            <a:r>
              <a:rPr lang="en-US" altLang="zh-CN" sz="1600" dirty="0" smtClean="0"/>
              <a:t>[11]</a:t>
            </a:r>
            <a:r>
              <a:rPr lang="en-US" altLang="zh-CN" sz="1600" dirty="0" err="1" smtClean="0"/>
              <a:t>Niranjan</a:t>
            </a:r>
            <a:r>
              <a:rPr lang="en-US" altLang="zh-CN" sz="1600" dirty="0" smtClean="0"/>
              <a:t> Mysore R, </a:t>
            </a:r>
            <a:r>
              <a:rPr lang="en-US" altLang="zh-CN" sz="1600" dirty="0" err="1" smtClean="0"/>
              <a:t>Pamboris</a:t>
            </a:r>
            <a:r>
              <a:rPr lang="en-US" altLang="zh-CN" sz="1600" dirty="0" smtClean="0"/>
              <a:t> A, Farrington N, el al. Portland: A scalable fault-tolerant layer 2data center network fabric[C].</a:t>
            </a:r>
            <a:r>
              <a:rPr lang="en-US" altLang="zh-CN" sz="1600" dirty="0" err="1" smtClean="0"/>
              <a:t>AcmSigcomm</a:t>
            </a:r>
            <a:r>
              <a:rPr lang="en-US" altLang="zh-CN" sz="1600" dirty="0" smtClean="0"/>
              <a:t> Computer Communication Review.2009,39(4):39-50</a:t>
            </a:r>
          </a:p>
          <a:p>
            <a:r>
              <a:rPr lang="en-US" altLang="zh-CN" sz="1600" dirty="0" smtClean="0"/>
              <a:t>[12]Heller </a:t>
            </a:r>
            <a:r>
              <a:rPr lang="en-US" altLang="zh-CN" sz="1600" dirty="0" err="1" smtClean="0"/>
              <a:t>B,Seetharaman</a:t>
            </a:r>
            <a:r>
              <a:rPr lang="en-US" altLang="zh-CN" sz="1600" dirty="0" smtClean="0"/>
              <a:t> S, </a:t>
            </a:r>
            <a:r>
              <a:rPr lang="en-US" altLang="zh-CN" sz="1600" dirty="0" err="1" smtClean="0"/>
              <a:t>Mahadevan</a:t>
            </a:r>
            <a:r>
              <a:rPr lang="en-US" altLang="zh-CN" sz="1600" dirty="0" smtClean="0"/>
              <a:t> P, </a:t>
            </a:r>
            <a:r>
              <a:rPr lang="en-US" altLang="zh-CN" sz="1600" dirty="0" err="1" smtClean="0"/>
              <a:t>Yiakoumis</a:t>
            </a:r>
            <a:r>
              <a:rPr lang="en-US" altLang="zh-CN" sz="1600" dirty="0" smtClean="0"/>
              <a:t> Y, Sharma P, </a:t>
            </a:r>
            <a:r>
              <a:rPr lang="en-US" altLang="zh-CN" sz="1600" dirty="0" err="1" smtClean="0"/>
              <a:t>Bannerjee</a:t>
            </a:r>
            <a:r>
              <a:rPr lang="en-US" altLang="zh-CN" sz="1600" dirty="0" smtClean="0"/>
              <a:t> S, </a:t>
            </a:r>
            <a:r>
              <a:rPr lang="en-US" altLang="zh-CN" sz="1600" dirty="0" err="1" smtClean="0"/>
              <a:t>Mckeown</a:t>
            </a:r>
            <a:r>
              <a:rPr lang="en-US" altLang="zh-CN" sz="1600" dirty="0" smtClean="0"/>
              <a:t> N. </a:t>
            </a:r>
            <a:r>
              <a:rPr lang="en-US" altLang="zh-CN" sz="1600" dirty="0" err="1" smtClean="0"/>
              <a:t>ElasticTree</a:t>
            </a:r>
            <a:r>
              <a:rPr lang="en-US" altLang="zh-CN" sz="1600" dirty="0" smtClean="0"/>
              <a:t>: Saving energy in data center networks. In: Proc. of the 7th USENIX Conf. on Networked Systems Design and Implementation(NSDI).2010.2-17.</a:t>
            </a:r>
          </a:p>
          <a:p>
            <a:r>
              <a:rPr lang="en-US" altLang="zh-CN" sz="1600" dirty="0" smtClean="0"/>
              <a:t>[13]</a:t>
            </a:r>
            <a:r>
              <a:rPr lang="zh-CN" altLang="en-US" sz="1600" dirty="0" smtClean="0"/>
              <a:t>吴宇文</a:t>
            </a:r>
            <a:r>
              <a:rPr lang="en-US" altLang="zh-CN" sz="1600" dirty="0" smtClean="0"/>
              <a:t>. </a:t>
            </a:r>
            <a:r>
              <a:rPr lang="zh-CN" altLang="en-US" sz="1600" dirty="0" smtClean="0"/>
              <a:t>基于</a:t>
            </a:r>
            <a:r>
              <a:rPr lang="en-US" altLang="zh-CN" sz="1600" dirty="0" err="1" smtClean="0"/>
              <a:t>OpenFlow</a:t>
            </a:r>
            <a:r>
              <a:rPr lang="zh-CN" altLang="en-US" sz="1600" dirty="0" smtClean="0"/>
              <a:t>的网路负载均衡算法的研究和设计</a:t>
            </a:r>
            <a:r>
              <a:rPr lang="en-US" altLang="zh-CN" sz="1600" dirty="0" smtClean="0"/>
              <a:t>[D]. </a:t>
            </a:r>
            <a:r>
              <a:rPr lang="zh-CN" altLang="en-US" sz="1600" dirty="0" smtClean="0"/>
              <a:t>华东师范大学</a:t>
            </a:r>
            <a:r>
              <a:rPr lang="en-US" altLang="zh-CN" sz="1600" dirty="0" smtClean="0"/>
              <a:t>,20.14</a:t>
            </a:r>
          </a:p>
          <a:p>
            <a:r>
              <a:rPr lang="en-US" altLang="zh-CN" sz="1600" dirty="0" smtClean="0"/>
              <a:t>[14]</a:t>
            </a:r>
            <a:r>
              <a:rPr lang="zh-CN" altLang="en-US" sz="1600" dirty="0" smtClean="0"/>
              <a:t>陈云</a:t>
            </a:r>
            <a:r>
              <a:rPr lang="en-US" altLang="zh-CN" sz="1600" dirty="0" smtClean="0"/>
              <a:t>. </a:t>
            </a:r>
            <a:r>
              <a:rPr lang="zh-CN" altLang="en-US" sz="1600" dirty="0" smtClean="0"/>
              <a:t>基于</a:t>
            </a:r>
            <a:r>
              <a:rPr lang="en-US" altLang="zh-CN" sz="1600" dirty="0" smtClean="0"/>
              <a:t>SDN</a:t>
            </a:r>
            <a:r>
              <a:rPr lang="zh-CN" altLang="en-US" sz="1600" dirty="0" smtClean="0"/>
              <a:t>的数据中心网络动态负载均衡研究</a:t>
            </a:r>
            <a:r>
              <a:rPr lang="en-US" altLang="zh-CN" sz="1600" dirty="0" smtClean="0"/>
              <a:t>[D]. </a:t>
            </a:r>
            <a:r>
              <a:rPr lang="zh-CN" altLang="en-US" sz="1600" dirty="0" smtClean="0"/>
              <a:t>湖南师范大学</a:t>
            </a:r>
            <a:r>
              <a:rPr lang="en-US" altLang="zh-CN" sz="1600" dirty="0" smtClean="0"/>
              <a:t>, </a:t>
            </a:r>
            <a:r>
              <a:rPr lang="en-US" altLang="zh-CN" sz="1600" dirty="0" smtClean="0"/>
              <a:t>2015</a:t>
            </a:r>
          </a:p>
          <a:p>
            <a:r>
              <a:rPr lang="en-US" altLang="zh-CN" sz="1600" dirty="0" smtClean="0"/>
              <a:t>[15]Sandeep </a:t>
            </a:r>
            <a:r>
              <a:rPr lang="en-US" altLang="zh-CN" sz="1600" dirty="0" err="1" smtClean="0"/>
              <a:t>Sharma,Sarabjit</a:t>
            </a:r>
            <a:r>
              <a:rPr lang="en-US" altLang="zh-CN" sz="1600" dirty="0" smtClean="0"/>
              <a:t> Singh and  </a:t>
            </a:r>
            <a:r>
              <a:rPr lang="en-US" altLang="zh-CN" sz="1600" dirty="0" err="1" smtClean="0"/>
              <a:t>Meenakshi</a:t>
            </a:r>
            <a:r>
              <a:rPr lang="en-US" altLang="zh-CN" sz="1600" dirty="0" smtClean="0"/>
              <a:t> Sharma. “Performance Analysis of Load Balancing Algorithms for clusters of Video on Demand Servers,”LACC,2011.</a:t>
            </a:r>
          </a:p>
          <a:p>
            <a:r>
              <a:rPr lang="en-US" altLang="zh-CN" sz="1600" dirty="0" smtClean="0"/>
              <a:t>[16] “Static Load Balancing Implemented with Filters,” White Paper.</a:t>
            </a:r>
          </a:p>
          <a:p>
            <a:r>
              <a:rPr lang="en-US" altLang="zh-CN" sz="1600" dirty="0" smtClean="0"/>
              <a:t>[17] </a:t>
            </a:r>
            <a:r>
              <a:rPr lang="zh-CN" altLang="en-US" sz="1600" dirty="0" smtClean="0"/>
              <a:t>石磊</a:t>
            </a:r>
            <a:r>
              <a:rPr lang="en-US" altLang="zh-CN" sz="1600" dirty="0" smtClean="0"/>
              <a:t>, </a:t>
            </a:r>
            <a:r>
              <a:rPr lang="zh-CN" altLang="en-US" sz="1600" dirty="0" smtClean="0"/>
              <a:t>何增辉</a:t>
            </a:r>
            <a:r>
              <a:rPr lang="en-US" altLang="zh-CN" sz="1600" dirty="0" smtClean="0"/>
              <a:t>.</a:t>
            </a:r>
            <a:r>
              <a:rPr lang="zh-CN" altLang="en-US" sz="1600" dirty="0" smtClean="0"/>
              <a:t>基于预测机制的自适应负载均衡算法</a:t>
            </a:r>
            <a:r>
              <a:rPr lang="en-US" altLang="zh-CN" sz="1600" dirty="0" smtClean="0"/>
              <a:t>[J]. </a:t>
            </a:r>
            <a:r>
              <a:rPr lang="zh-CN" altLang="en-US" sz="1600" dirty="0" smtClean="0"/>
              <a:t>计算机应用</a:t>
            </a:r>
            <a:r>
              <a:rPr lang="en-US" altLang="zh-CN" sz="1600" dirty="0" smtClean="0"/>
              <a:t>, 2007,30(7):1742-1745</a:t>
            </a:r>
          </a:p>
          <a:p>
            <a:r>
              <a:rPr lang="en-US" altLang="zh-CN" sz="1600" dirty="0" smtClean="0"/>
              <a:t>[18] </a:t>
            </a:r>
            <a:r>
              <a:rPr lang="zh-CN" altLang="en-US" sz="1600" dirty="0" smtClean="0"/>
              <a:t>申德荣</a:t>
            </a:r>
            <a:r>
              <a:rPr lang="en-US" altLang="zh-CN" sz="1600" dirty="0" smtClean="0"/>
              <a:t>, </a:t>
            </a:r>
            <a:r>
              <a:rPr lang="zh-CN" altLang="en-US" sz="1600" dirty="0" smtClean="0"/>
              <a:t>陈翔宇</a:t>
            </a:r>
            <a:r>
              <a:rPr lang="en-US" altLang="zh-CN" sz="1600" dirty="0" smtClean="0"/>
              <a:t>, </a:t>
            </a:r>
            <a:r>
              <a:rPr lang="zh-CN" altLang="en-US" sz="1600" dirty="0" smtClean="0"/>
              <a:t>吕立昂</a:t>
            </a:r>
            <a:r>
              <a:rPr lang="en-US" altLang="zh-CN" sz="1600" dirty="0" smtClean="0"/>
              <a:t>, </a:t>
            </a:r>
            <a:r>
              <a:rPr lang="zh-CN" altLang="en-US" sz="1600" dirty="0" smtClean="0"/>
              <a:t>等</a:t>
            </a:r>
            <a:r>
              <a:rPr lang="en-US" altLang="zh-CN" sz="1600" dirty="0" smtClean="0"/>
              <a:t>.</a:t>
            </a:r>
            <a:r>
              <a:rPr lang="zh-CN" altLang="en-US" sz="1600" dirty="0" smtClean="0"/>
              <a:t>一种支持服务网格的动态负载均衡平衡系统</a:t>
            </a:r>
            <a:r>
              <a:rPr lang="en-US" altLang="zh-CN" sz="1600" dirty="0" smtClean="0"/>
              <a:t>[J].</a:t>
            </a:r>
            <a:r>
              <a:rPr lang="zh-CN" altLang="en-US" sz="1600" dirty="0" smtClean="0"/>
              <a:t>计算机工程</a:t>
            </a:r>
            <a:r>
              <a:rPr lang="en-US" altLang="zh-CN" sz="1600" dirty="0" smtClean="0"/>
              <a:t>, 2006.21(32):234-241</a:t>
            </a:r>
          </a:p>
          <a:p>
            <a:r>
              <a:rPr lang="en-US" altLang="zh-CN" sz="1600" dirty="0" smtClean="0"/>
              <a:t>[19] </a:t>
            </a:r>
            <a:r>
              <a:rPr lang="zh-CN" altLang="en-US" sz="1600" dirty="0" smtClean="0"/>
              <a:t>鞠九滨</a:t>
            </a:r>
            <a:r>
              <a:rPr lang="en-US" altLang="zh-CN" sz="1600" dirty="0" smtClean="0"/>
              <a:t>,</a:t>
            </a:r>
            <a:r>
              <a:rPr lang="zh-CN" altLang="en-US" sz="1600" dirty="0" smtClean="0"/>
              <a:t>杨鲲</a:t>
            </a:r>
            <a:r>
              <a:rPr lang="en-US" altLang="zh-CN" sz="1600" dirty="0" smtClean="0"/>
              <a:t>, </a:t>
            </a:r>
            <a:r>
              <a:rPr lang="zh-CN" altLang="en-US" sz="1600" dirty="0" smtClean="0"/>
              <a:t>徐高潮</a:t>
            </a:r>
            <a:r>
              <a:rPr lang="en-US" altLang="zh-CN" sz="1600" dirty="0" smtClean="0"/>
              <a:t>.</a:t>
            </a:r>
            <a:r>
              <a:rPr lang="zh-CN" altLang="en-US" sz="1600" dirty="0" smtClean="0"/>
              <a:t>使用资源利用率作为负载平衡系统的负载指标</a:t>
            </a:r>
            <a:r>
              <a:rPr lang="en-US" altLang="zh-CN" sz="1600" dirty="0"/>
              <a:t> </a:t>
            </a:r>
            <a:r>
              <a:rPr lang="en-US" altLang="zh-CN" sz="1600" dirty="0" smtClean="0"/>
              <a:t>m.</a:t>
            </a:r>
            <a:r>
              <a:rPr lang="zh-CN" altLang="en-US" sz="1600" dirty="0" smtClean="0"/>
              <a:t>软件学报</a:t>
            </a:r>
            <a:r>
              <a:rPr lang="en-US" altLang="zh-CN" sz="1600" dirty="0" smtClean="0"/>
              <a:t>,1996, 7(4):238-243</a:t>
            </a:r>
          </a:p>
          <a:p>
            <a:r>
              <a:rPr lang="en-US" altLang="zh-CN" sz="1600" dirty="0" smtClean="0"/>
              <a:t>[20]</a:t>
            </a:r>
            <a:r>
              <a:rPr lang="zh-CN" altLang="en-US" sz="1600" dirty="0" smtClean="0"/>
              <a:t>商宗海</a:t>
            </a:r>
            <a:r>
              <a:rPr lang="en-US" altLang="zh-CN" sz="1600" dirty="0" smtClean="0"/>
              <a:t>.</a:t>
            </a:r>
            <a:r>
              <a:rPr lang="zh-CN" altLang="en-US" sz="1600" dirty="0" smtClean="0"/>
              <a:t>基于</a:t>
            </a:r>
            <a:r>
              <a:rPr lang="en-US" altLang="zh-CN" sz="1600" dirty="0" smtClean="0"/>
              <a:t>SDN</a:t>
            </a:r>
            <a:r>
              <a:rPr lang="zh-CN" altLang="en-US" sz="1600" dirty="0" smtClean="0"/>
              <a:t>的流量负载均衡调度研究</a:t>
            </a:r>
            <a:r>
              <a:rPr lang="en-US" altLang="zh-CN" sz="1600" dirty="0" smtClean="0"/>
              <a:t>[D].</a:t>
            </a:r>
            <a:r>
              <a:rPr lang="zh-CN" altLang="en-US" sz="1600" dirty="0"/>
              <a:t>安徽</a:t>
            </a:r>
            <a:r>
              <a:rPr lang="zh-CN" altLang="zh-CN" sz="1600" dirty="0" smtClean="0"/>
              <a:t>：</a:t>
            </a:r>
            <a:r>
              <a:rPr lang="zh-CN" altLang="en-US" sz="1600" dirty="0" smtClean="0"/>
              <a:t>安徽理工大学大学</a:t>
            </a:r>
            <a:r>
              <a:rPr lang="en-US" altLang="zh-CN" sz="1600" dirty="0"/>
              <a:t>, 2015</a:t>
            </a:r>
            <a:r>
              <a:rPr lang="zh-CN" altLang="zh-CN" sz="1600" dirty="0"/>
              <a:t>：</a:t>
            </a:r>
            <a:r>
              <a:rPr lang="en-US" altLang="zh-CN" sz="1600" dirty="0" smtClean="0"/>
              <a:t>1-505</a:t>
            </a:r>
            <a:endParaRPr lang="zh-CN" altLang="zh-CN" sz="1600" dirty="0"/>
          </a:p>
          <a:p>
            <a:endParaRPr lang="zh-CN" altLang="en-US" sz="1600" dirty="0"/>
          </a:p>
        </p:txBody>
      </p:sp>
    </p:spTree>
    <p:extLst>
      <p:ext uri="{BB962C8B-B14F-4D97-AF65-F5344CB8AC3E}">
        <p14:creationId xmlns:p14="http://schemas.microsoft.com/office/powerpoint/2010/main" val="2350986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水平式</a:t>
            </a:r>
            <a:endParaRPr lang="zh-CN" altLang="en-US" dirty="0"/>
          </a:p>
        </p:txBody>
      </p:sp>
      <p:sp>
        <p:nvSpPr>
          <p:cNvPr id="3" name="内容占位符 2"/>
          <p:cNvSpPr>
            <a:spLocks noGrp="1"/>
          </p:cNvSpPr>
          <p:nvPr>
            <p:ph idx="1"/>
          </p:nvPr>
        </p:nvSpPr>
        <p:spPr/>
        <p:txBody>
          <a:bodyPr>
            <a:normAutofit/>
          </a:bodyPr>
          <a:lstStyle/>
          <a:p>
            <a:r>
              <a:rPr lang="zh-CN" altLang="en-US" dirty="0" smtClean="0"/>
              <a:t>网络流量负载分担到多控制器中，多控制器对等关系</a:t>
            </a:r>
            <a:endParaRPr lang="en-US" altLang="zh-CN" dirty="0" smtClean="0"/>
          </a:p>
          <a:p>
            <a:r>
              <a:rPr lang="zh-CN" altLang="en-US" dirty="0" smtClean="0"/>
              <a:t>采用全局网络视图策略。每个控制器都维护一个全局网络视图。</a:t>
            </a:r>
            <a:endParaRPr lang="en-US" altLang="zh-CN" dirty="0" smtClean="0"/>
          </a:p>
        </p:txBody>
      </p:sp>
    </p:spTree>
    <p:extLst>
      <p:ext uri="{BB962C8B-B14F-4D97-AF65-F5344CB8AC3E}">
        <p14:creationId xmlns:p14="http://schemas.microsoft.com/office/powerpoint/2010/main" val="319320068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4636</TotalTime>
  <Words>5910</Words>
  <Application>Microsoft Office PowerPoint</Application>
  <PresentationFormat>全屏显示(4:3)</PresentationFormat>
  <Paragraphs>340</Paragraphs>
  <Slides>84</Slides>
  <Notes>57</Notes>
  <HiddenSlides>0</HiddenSlides>
  <MMClips>0</MMClips>
  <ScaleCrop>false</ScaleCrop>
  <HeadingPairs>
    <vt:vector size="4" baseType="variant">
      <vt:variant>
        <vt:lpstr>主题</vt:lpstr>
      </vt:variant>
      <vt:variant>
        <vt:i4>1</vt:i4>
      </vt:variant>
      <vt:variant>
        <vt:lpstr>幻灯片标题</vt:lpstr>
      </vt:variant>
      <vt:variant>
        <vt:i4>84</vt:i4>
      </vt:variant>
    </vt:vector>
  </HeadingPairs>
  <TitlesOfParts>
    <vt:vector size="85" baseType="lpstr">
      <vt:lpstr>Office 主题</vt:lpstr>
      <vt:lpstr>Sdn中的负载均衡技术的研究</vt:lpstr>
      <vt:lpstr>负载均衡问题的两个方面</vt:lpstr>
      <vt:lpstr>两个方面</vt:lpstr>
      <vt:lpstr>技术选型</vt:lpstr>
      <vt:lpstr>控制器层面负载均衡国内外研究现状</vt:lpstr>
      <vt:lpstr>控制器层面负载国内研究进展和主要解决办法</vt:lpstr>
      <vt:lpstr>部署多控制器方案解决负载均衡</vt:lpstr>
      <vt:lpstr>集中式</vt:lpstr>
      <vt:lpstr>水平式</vt:lpstr>
      <vt:lpstr>垂直式</vt:lpstr>
      <vt:lpstr>垂直式</vt:lpstr>
      <vt:lpstr>Onos的分布式</vt:lpstr>
      <vt:lpstr>Onos集群</vt:lpstr>
      <vt:lpstr>PowerPoint 演示文稿</vt:lpstr>
      <vt:lpstr>master控制器和equal控制器</vt:lpstr>
      <vt:lpstr>目前研究现状和进展</vt:lpstr>
      <vt:lpstr>新节点加入集群的流程图</vt:lpstr>
      <vt:lpstr>控制器集群结构</vt:lpstr>
      <vt:lpstr>控制器资源监测模块</vt:lpstr>
      <vt:lpstr>交换机无缝迁移机制设计</vt:lpstr>
      <vt:lpstr>阶段一</vt:lpstr>
      <vt:lpstr>阶段二</vt:lpstr>
      <vt:lpstr>阶段三</vt:lpstr>
      <vt:lpstr>阶段四</vt:lpstr>
      <vt:lpstr>消息传递过程</vt:lpstr>
      <vt:lpstr>测试</vt:lpstr>
      <vt:lpstr>cpu利用率对比</vt:lpstr>
      <vt:lpstr>内存利用率和响应时间</vt:lpstr>
      <vt:lpstr>sdn路由算法层面负载均衡问题的研究目的和研究意义</vt:lpstr>
      <vt:lpstr>对于路由算法层面，Sdn负载均衡问题国内外现状和发展趋势</vt:lpstr>
      <vt:lpstr>传统网络的问题</vt:lpstr>
      <vt:lpstr>Ecmp的特点</vt:lpstr>
      <vt:lpstr>数据中心负载均衡选路特点</vt:lpstr>
      <vt:lpstr>数据中心网络采用的拓扑</vt:lpstr>
      <vt:lpstr>胖树结构特点</vt:lpstr>
      <vt:lpstr>四端口交换机的胖树结构网络</vt:lpstr>
      <vt:lpstr>负载均衡算法研究目标</vt:lpstr>
      <vt:lpstr>Sdn数据中心负载均衡算法研究现状及进展</vt:lpstr>
      <vt:lpstr>Sdn数据中心负载均衡算法研究现状及进展</vt:lpstr>
      <vt:lpstr>Sdn数据中心负载均衡算法研究现状及进展</vt:lpstr>
      <vt:lpstr>Sdn数据中心负载均衡算法研究现状及进展</vt:lpstr>
      <vt:lpstr>模拟退火</vt:lpstr>
      <vt:lpstr>模拟退火</vt:lpstr>
      <vt:lpstr>模拟退火</vt:lpstr>
      <vt:lpstr>模拟退火</vt:lpstr>
      <vt:lpstr>模拟退火典型应用（旅行商问题）</vt:lpstr>
      <vt:lpstr>PowerPoint 演示文稿</vt:lpstr>
      <vt:lpstr>模拟退火</vt:lpstr>
      <vt:lpstr>elasticTree拓扑</vt:lpstr>
      <vt:lpstr>贪婪装箱算法</vt:lpstr>
      <vt:lpstr>贪婪装箱算法</vt:lpstr>
      <vt:lpstr>elasticTree上的贪婪装箱</vt:lpstr>
      <vt:lpstr>elasticTree上的贪婪装箱</vt:lpstr>
      <vt:lpstr>elasticTree贪婪装箱</vt:lpstr>
      <vt:lpstr>elasticTree</vt:lpstr>
      <vt:lpstr>elasticTree拓扑感知的启发式算法</vt:lpstr>
      <vt:lpstr>现有大多数负载均衡算法中存在的问题</vt:lpstr>
      <vt:lpstr>LBMP算法[1]</vt:lpstr>
      <vt:lpstr>LBMP算法[1]</vt:lpstr>
      <vt:lpstr>LBMP算法[1]时间复杂度</vt:lpstr>
      <vt:lpstr>LBMP算法[1]实验效果图</vt:lpstr>
      <vt:lpstr>单链路指标评价路径进行流量的均衡（比如时延/带宽/丢包率) </vt:lpstr>
      <vt:lpstr>基于胖树的动态负载均衡算法DLB[10]</vt:lpstr>
      <vt:lpstr>DLB算法伪代码[10]</vt:lpstr>
      <vt:lpstr>吴宇文[13]全局负载均衡算法GLB(Global Load Balancing). </vt:lpstr>
      <vt:lpstr>陈云[14]DSLB算法</vt:lpstr>
      <vt:lpstr>陈云[14]DSLB算法</vt:lpstr>
      <vt:lpstr>陈云[14]DSLB算法</vt:lpstr>
      <vt:lpstr>陈云[14]DSLB算法伪代码</vt:lpstr>
      <vt:lpstr>两种测试方式</vt:lpstr>
      <vt:lpstr>性能评估指标</vt:lpstr>
      <vt:lpstr>性能评估指标</vt:lpstr>
      <vt:lpstr>陈云[14]DSLB算法性能测试</vt:lpstr>
      <vt:lpstr>陈云[14]DSLB算法性能测试</vt:lpstr>
      <vt:lpstr>个人毕设/论文初步构思</vt:lpstr>
      <vt:lpstr>onos架构介绍</vt:lpstr>
      <vt:lpstr>onos架构</vt:lpstr>
      <vt:lpstr>北向接口抽象层</vt:lpstr>
      <vt:lpstr>南向接口抽象层</vt:lpstr>
      <vt:lpstr>软件模块化</vt:lpstr>
      <vt:lpstr>分布式核心层</vt:lpstr>
      <vt:lpstr>现阶段工作计划</vt:lpstr>
      <vt:lpstr>参考文献</vt:lpstr>
      <vt:lpstr>参考文献</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Sdn中的负载均衡技术的研究</dc:title>
  <dc:creator>曾晓森</dc:creator>
  <cp:lastModifiedBy>曾晓森</cp:lastModifiedBy>
  <cp:revision>89</cp:revision>
  <dcterms:created xsi:type="dcterms:W3CDTF">2017-10-16T06:58:12Z</dcterms:created>
  <dcterms:modified xsi:type="dcterms:W3CDTF">2017-10-19T12:42:16Z</dcterms:modified>
</cp:coreProperties>
</file>